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283" r:id="rId3"/>
    <p:sldId id="291" r:id="rId4"/>
    <p:sldId id="751" r:id="rId5"/>
    <p:sldId id="752" r:id="rId6"/>
    <p:sldId id="292" r:id="rId7"/>
    <p:sldId id="757" r:id="rId8"/>
    <p:sldId id="284" r:id="rId9"/>
    <p:sldId id="756" r:id="rId10"/>
    <p:sldId id="750" r:id="rId11"/>
    <p:sldId id="280" r:id="rId12"/>
    <p:sldId id="293" r:id="rId13"/>
    <p:sldId id="753" r:id="rId14"/>
    <p:sldId id="285" r:id="rId15"/>
    <p:sldId id="286" r:id="rId16"/>
    <p:sldId id="287" r:id="rId17"/>
    <p:sldId id="288" r:id="rId18"/>
    <p:sldId id="289" r:id="rId19"/>
    <p:sldId id="294" r:id="rId20"/>
    <p:sldId id="754" r:id="rId21"/>
    <p:sldId id="295" r:id="rId22"/>
    <p:sldId id="296" r:id="rId23"/>
    <p:sldId id="297" r:id="rId24"/>
    <p:sldId id="298" r:id="rId25"/>
    <p:sldId id="759" r:id="rId26"/>
    <p:sldId id="760" r:id="rId27"/>
    <p:sldId id="761" r:id="rId28"/>
    <p:sldId id="299" r:id="rId29"/>
    <p:sldId id="320" r:id="rId30"/>
    <p:sldId id="302" r:id="rId31"/>
    <p:sldId id="755" r:id="rId32"/>
    <p:sldId id="314" r:id="rId33"/>
    <p:sldId id="315" r:id="rId34"/>
    <p:sldId id="300" r:id="rId35"/>
    <p:sldId id="301" r:id="rId36"/>
    <p:sldId id="316" r:id="rId37"/>
    <p:sldId id="762" r:id="rId38"/>
    <p:sldId id="763" r:id="rId39"/>
    <p:sldId id="764" r:id="rId40"/>
    <p:sldId id="765" r:id="rId41"/>
    <p:sldId id="766" r:id="rId42"/>
    <p:sldId id="767" r:id="rId43"/>
    <p:sldId id="768" r:id="rId44"/>
    <p:sldId id="769" r:id="rId45"/>
    <p:sldId id="770" r:id="rId46"/>
    <p:sldId id="771" r:id="rId47"/>
    <p:sldId id="772" r:id="rId48"/>
    <p:sldId id="773" r:id="rId49"/>
    <p:sldId id="774" r:id="rId50"/>
    <p:sldId id="775" r:id="rId51"/>
    <p:sldId id="776" r:id="rId52"/>
    <p:sldId id="777" r:id="rId53"/>
    <p:sldId id="778" r:id="rId54"/>
    <p:sldId id="779" r:id="rId55"/>
    <p:sldId id="780" r:id="rId56"/>
    <p:sldId id="781" r:id="rId57"/>
    <p:sldId id="782" r:id="rId58"/>
    <p:sldId id="783" r:id="rId59"/>
    <p:sldId id="784" r:id="rId60"/>
    <p:sldId id="785" r:id="rId61"/>
    <p:sldId id="786" r:id="rId62"/>
    <p:sldId id="787" r:id="rId63"/>
    <p:sldId id="788" r:id="rId64"/>
    <p:sldId id="789" r:id="rId65"/>
    <p:sldId id="790" r:id="rId66"/>
    <p:sldId id="791" r:id="rId67"/>
    <p:sldId id="792" r:id="rId68"/>
    <p:sldId id="793" r:id="rId69"/>
    <p:sldId id="794" r:id="rId70"/>
    <p:sldId id="795" r:id="rId71"/>
    <p:sldId id="796" r:id="rId72"/>
    <p:sldId id="797" r:id="rId73"/>
    <p:sldId id="798" r:id="rId74"/>
    <p:sldId id="799" r:id="rId75"/>
    <p:sldId id="800" r:id="rId76"/>
    <p:sldId id="801" r:id="rId77"/>
    <p:sldId id="802" r:id="rId78"/>
    <p:sldId id="803" r:id="rId79"/>
    <p:sldId id="804" r:id="rId80"/>
    <p:sldId id="805" r:id="rId81"/>
    <p:sldId id="806" r:id="rId82"/>
    <p:sldId id="807" r:id="rId83"/>
    <p:sldId id="808" r:id="rId84"/>
    <p:sldId id="809" r:id="rId85"/>
    <p:sldId id="810" r:id="rId86"/>
    <p:sldId id="811"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autoAdjust="0"/>
    <p:restoredTop sz="98921" autoAdjust="0"/>
  </p:normalViewPr>
  <p:slideViewPr>
    <p:cSldViewPr>
      <p:cViewPr>
        <p:scale>
          <a:sx n="100" d="100"/>
          <a:sy n="100" d="100"/>
        </p:scale>
        <p:origin x="-1098" y="-156"/>
      </p:cViewPr>
      <p:guideLst>
        <p:guide orient="horz" pos="2160"/>
        <p:guide pos="2880"/>
      </p:guideLst>
    </p:cSldViewPr>
  </p:slideViewPr>
  <p:outlineViewPr>
    <p:cViewPr>
      <p:scale>
        <a:sx n="33" d="100"/>
        <a:sy n="33" d="100"/>
      </p:scale>
      <p:origin x="0" y="336864"/>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65A371-7FDF-43DA-8C3D-7E7F5E042894}" type="datetimeFigureOut">
              <a:rPr lang="en-US" smtClean="0"/>
              <a:pPr/>
              <a:t>12/24/2018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C7C8DE-FD51-4A9C-8802-2A98458CC7D7}" type="slidenum">
              <a:rPr lang="en-US" smtClean="0"/>
              <a:pPr/>
              <a:t>‹#›</a:t>
            </a:fld>
            <a:endParaRPr lang="en-US"/>
          </a:p>
        </p:txBody>
      </p:sp>
    </p:spTree>
    <p:extLst>
      <p:ext uri="{BB962C8B-B14F-4D97-AF65-F5344CB8AC3E}">
        <p14:creationId xmlns="" xmlns:p14="http://schemas.microsoft.com/office/powerpoint/2010/main" val="1317040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Boto3 - https://linuxacademy.com/howtoguides/posts/show/topic/14209-automating-aws-with-python-and-boto3</a:t>
            </a:r>
          </a:p>
          <a:p>
            <a:r>
              <a:rPr lang="en-US" dirty="0" smtClean="0"/>
              <a:t>AWS</a:t>
            </a:r>
            <a:r>
              <a:rPr lang="en-US" baseline="0" dirty="0" smtClean="0"/>
              <a:t> report - https://grafana.com/</a:t>
            </a:r>
          </a:p>
          <a:p>
            <a:r>
              <a:rPr lang="en-US" baseline="0" dirty="0" smtClean="0"/>
              <a:t>New email -</a:t>
            </a:r>
            <a:r>
              <a:rPr lang="en-US" sz="1200" b="0" i="0" kern="1200" dirty="0" smtClean="0">
                <a:solidFill>
                  <a:schemeClr val="tx1"/>
                </a:solidFill>
                <a:latin typeface="+mn-lt"/>
                <a:ea typeface="+mn-ea"/>
                <a:cs typeface="+mn-cs"/>
              </a:rPr>
              <a:t>karthikm.devops1989@gmail.com</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Why are</a:t>
            </a:r>
            <a:r>
              <a:rPr lang="en-US" sz="1200" b="0" i="0" kern="1200" baseline="0" dirty="0" smtClean="0">
                <a:solidFill>
                  <a:schemeClr val="tx1"/>
                </a:solidFill>
                <a:latin typeface="+mn-lt"/>
                <a:ea typeface="+mn-ea"/>
                <a:cs typeface="+mn-cs"/>
              </a:rPr>
              <a:t> you looking for a change:</a:t>
            </a:r>
          </a:p>
          <a:p>
            <a:r>
              <a:rPr lang="en-US" sz="1200" b="0" i="0" kern="1200" baseline="0" dirty="0" smtClean="0">
                <a:solidFill>
                  <a:schemeClr val="tx1"/>
                </a:solidFill>
                <a:latin typeface="+mn-lt"/>
                <a:ea typeface="+mn-ea"/>
                <a:cs typeface="+mn-cs"/>
              </a:rPr>
              <a:t>---------------------------------------</a:t>
            </a:r>
          </a:p>
          <a:p>
            <a:r>
              <a:rPr lang="en-US" sz="1200" b="0" i="0" kern="1200" baseline="0" dirty="0" smtClean="0">
                <a:solidFill>
                  <a:schemeClr val="tx1"/>
                </a:solidFill>
                <a:latin typeface="+mn-lt"/>
                <a:ea typeface="+mn-ea"/>
                <a:cs typeface="+mn-cs"/>
              </a:rPr>
              <a:t>To get exposure on different tool, and for technical growth in terms of automation/scripting languages.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Word to </a:t>
            </a:r>
            <a:r>
              <a:rPr lang="en-US" sz="1200" b="0" i="0" kern="1200" baseline="0" dirty="0" err="1" smtClean="0">
                <a:solidFill>
                  <a:schemeClr val="tx1"/>
                </a:solidFill>
                <a:latin typeface="+mn-lt"/>
                <a:ea typeface="+mn-ea"/>
                <a:cs typeface="+mn-cs"/>
              </a:rPr>
              <a:t>pdf</a:t>
            </a:r>
            <a:r>
              <a:rPr lang="en-US" sz="1200" b="0" i="0" kern="1200" baseline="0" dirty="0" smtClean="0">
                <a:solidFill>
                  <a:schemeClr val="tx1"/>
                </a:solidFill>
                <a:latin typeface="+mn-lt"/>
                <a:ea typeface="+mn-ea"/>
                <a:cs typeface="+mn-cs"/>
              </a:rPr>
              <a:t> converter online:</a:t>
            </a:r>
          </a:p>
          <a:p>
            <a:r>
              <a:rPr lang="en-US" dirty="0" smtClean="0"/>
              <a:t>https://smallpdf.com/</a:t>
            </a:r>
          </a:p>
          <a:p>
            <a:endParaRPr lang="en-US" dirty="0" smtClean="0"/>
          </a:p>
          <a:p>
            <a:r>
              <a:rPr lang="en-US" dirty="0" err="1" smtClean="0"/>
              <a:t>Dvd</a:t>
            </a:r>
            <a:r>
              <a:rPr lang="en-US" dirty="0" smtClean="0"/>
              <a:t> </a:t>
            </a:r>
            <a:r>
              <a:rPr lang="en-US" dirty="0" err="1" smtClean="0"/>
              <a:t>vediosoft</a:t>
            </a:r>
            <a:r>
              <a:rPr lang="en-US" baseline="0" dirty="0" smtClean="0"/>
              <a:t> – </a:t>
            </a:r>
            <a:r>
              <a:rPr lang="en-US" baseline="0" smtClean="0"/>
              <a:t>screen recorder</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smtClean="0">
                <a:solidFill>
                  <a:schemeClr val="tx1"/>
                </a:solidFill>
                <a:latin typeface="+mn-lt"/>
                <a:ea typeface="+mn-ea"/>
                <a:cs typeface="+mn-cs"/>
              </a:rPr>
              <a:t>apache-maven-3.5.4-bin.tar.gz</a:t>
            </a:r>
            <a:endParaRPr lang="en-US"/>
          </a:p>
        </p:txBody>
      </p:sp>
      <p:sp>
        <p:nvSpPr>
          <p:cNvPr id="4" name="Slide Number Placeholder 3"/>
          <p:cNvSpPr>
            <a:spLocks noGrp="1"/>
          </p:cNvSpPr>
          <p:nvPr>
            <p:ph type="sldNum" sz="quarter" idx="10"/>
          </p:nvPr>
        </p:nvSpPr>
        <p:spPr/>
        <p:txBody>
          <a:bodyPr/>
          <a:lstStyle/>
          <a:p>
            <a:fld id="{829416ED-5BF2-41E8-B14E-3BE4D9E5A74F}" type="slidenum">
              <a:rPr lang="en-US" smtClean="0"/>
              <a:pPr/>
              <a:t>27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sudo</a:t>
            </a:r>
            <a:r>
              <a:rPr lang="en-US" dirty="0" smtClean="0"/>
              <a:t> </a:t>
            </a:r>
            <a:r>
              <a:rPr lang="en-US" dirty="0" err="1" smtClean="0"/>
              <a:t>docker</a:t>
            </a:r>
            <a:r>
              <a:rPr lang="en-US" dirty="0" smtClean="0"/>
              <a:t> build –t </a:t>
            </a:r>
            <a:r>
              <a:rPr lang="en-US" dirty="0" err="1" smtClean="0"/>
              <a:t>nginx-img</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a:t>
            </a:r>
            <a:r>
              <a:rPr lang="en-US" baseline="0" dirty="0" smtClean="0"/>
              <a:t> if I have different name of the </a:t>
            </a:r>
            <a:r>
              <a:rPr lang="en-US" baseline="0" dirty="0" err="1" smtClean="0"/>
              <a:t>dockerfile</a:t>
            </a:r>
            <a:r>
              <a:rPr lang="en-US" baseline="0" dirty="0" smtClean="0"/>
              <a:t> – </a:t>
            </a:r>
            <a:r>
              <a:rPr lang="en-US" baseline="0" dirty="0" err="1" smtClean="0"/>
              <a:t>dockefileapache</a:t>
            </a:r>
            <a:r>
              <a:rPr lang="en-US" baseline="0" dirty="0" smtClean="0"/>
              <a:t> to be executed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dcoker</a:t>
            </a:r>
            <a:r>
              <a:rPr lang="en-US" baseline="0" dirty="0" smtClean="0"/>
              <a:t> build –t IMAGE-NAME –f ./</a:t>
            </a:r>
            <a:r>
              <a:rPr lang="en-US" baseline="0" dirty="0" err="1" smtClean="0"/>
              <a:t>dockerfileapache</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when we specify below command, which is exposing port 80 and telling the host machine to access it through  80.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dcoker</a:t>
            </a:r>
            <a:r>
              <a:rPr lang="en-US" baseline="0" dirty="0" smtClean="0"/>
              <a:t> run –d –p 80:80 –v /</a:t>
            </a:r>
            <a:r>
              <a:rPr lang="en-US" baseline="0" dirty="0" err="1" smtClean="0"/>
              <a:t>var</a:t>
            </a:r>
            <a:r>
              <a:rPr lang="en-US" baseline="0" dirty="0" smtClean="0"/>
              <a:t>/www/html:/</a:t>
            </a:r>
            <a:r>
              <a:rPr lang="en-US" baseline="0" dirty="0" err="1" smtClean="0"/>
              <a:t>var</a:t>
            </a:r>
            <a:r>
              <a:rPr lang="en-US" baseline="0" dirty="0" smtClean="0"/>
              <a:t>/www/html </a:t>
            </a:r>
            <a:r>
              <a:rPr lang="en-US" baseline="0" dirty="0" err="1" smtClean="0"/>
              <a:t>apcheimage</a:t>
            </a:r>
            <a:endParaRPr lang="en-US" dirty="0" smtClean="0"/>
          </a:p>
          <a:p>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28</a:t>
            </a:fld>
            <a:endParaRPr lang="en-US"/>
          </a:p>
        </p:txBody>
      </p:sp>
    </p:spTree>
    <p:extLst>
      <p:ext uri="{BB962C8B-B14F-4D97-AF65-F5344CB8AC3E}">
        <p14:creationId xmlns="" xmlns:p14="http://schemas.microsoft.com/office/powerpoint/2010/main" val="1383864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29</a:t>
            </a:fld>
            <a:endParaRPr lang="en-US"/>
          </a:p>
        </p:txBody>
      </p:sp>
    </p:spTree>
    <p:extLst>
      <p:ext uri="{BB962C8B-B14F-4D97-AF65-F5344CB8AC3E}">
        <p14:creationId xmlns="" xmlns:p14="http://schemas.microsoft.com/office/powerpoint/2010/main" val="5062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medamkarthik@instance-1:~$ </a:t>
            </a:r>
            <a:r>
              <a:rPr lang="en-US" dirty="0" err="1" smtClean="0"/>
              <a:t>docker</a:t>
            </a:r>
            <a:r>
              <a:rPr lang="en-US" dirty="0" smtClean="0"/>
              <a:t> images</a:t>
            </a:r>
          </a:p>
          <a:p>
            <a:r>
              <a:rPr lang="en-US" dirty="0" smtClean="0"/>
              <a:t>REPOSITORY             TAG                 IMAGE ID            CREATED             SIZE</a:t>
            </a:r>
          </a:p>
          <a:p>
            <a:r>
              <a:rPr lang="en-US" dirty="0" err="1" smtClean="0"/>
              <a:t>karthikdatabytes</a:t>
            </a:r>
            <a:r>
              <a:rPr lang="en-US" dirty="0" smtClean="0"/>
              <a:t>/</a:t>
            </a:r>
            <a:r>
              <a:rPr lang="en-US" dirty="0" err="1" smtClean="0"/>
              <a:t>abz</a:t>
            </a:r>
            <a:r>
              <a:rPr lang="en-US" dirty="0" smtClean="0"/>
              <a:t>   latest              6138171cdd6e        5 seconds ago       82.4MB</a:t>
            </a:r>
          </a:p>
          <a:p>
            <a:r>
              <a:rPr lang="en-US" dirty="0" err="1" smtClean="0"/>
              <a:t>abcdkar</a:t>
            </a:r>
            <a:r>
              <a:rPr lang="en-US" dirty="0" smtClean="0"/>
              <a:t>                latest              97907b58422e        22 minutes ago      82.4MB</a:t>
            </a:r>
          </a:p>
          <a:p>
            <a:r>
              <a:rPr lang="en-US" dirty="0" err="1" smtClean="0"/>
              <a:t>ubuntu</a:t>
            </a:r>
            <a:r>
              <a:rPr lang="en-US" dirty="0" smtClean="0"/>
              <a:t>                 16.04               b9e15a5d1e1a        3 weeks ago         115MB</a:t>
            </a:r>
          </a:p>
          <a:p>
            <a:r>
              <a:rPr lang="en-US" dirty="0" smtClean="0"/>
              <a:t>centos                 latest              5182e96772bf        7 weeks ago         200MB</a:t>
            </a:r>
          </a:p>
          <a:p>
            <a:r>
              <a:rPr lang="en-US" dirty="0" err="1" smtClean="0"/>
              <a:t>ubuntu</a:t>
            </a:r>
            <a:r>
              <a:rPr lang="en-US" dirty="0" smtClean="0"/>
              <a:t>                 latest              74f8760a2a8b        2 months ago        82.4MB</a:t>
            </a:r>
          </a:p>
          <a:p>
            <a:r>
              <a:rPr lang="en-US" dirty="0" smtClean="0"/>
              <a:t>medamkarthik@instance-1:~$ </a:t>
            </a:r>
            <a:r>
              <a:rPr lang="en-US" dirty="0" err="1" smtClean="0"/>
              <a:t>docker</a:t>
            </a:r>
            <a:r>
              <a:rPr lang="en-US" dirty="0" smtClean="0"/>
              <a:t> push </a:t>
            </a:r>
            <a:r>
              <a:rPr lang="en-US" dirty="0" err="1" smtClean="0"/>
              <a:t>karthikdatabytes</a:t>
            </a:r>
            <a:r>
              <a:rPr lang="en-US" dirty="0" smtClean="0"/>
              <a:t>/</a:t>
            </a:r>
            <a:r>
              <a:rPr lang="en-US" dirty="0" err="1" smtClean="0"/>
              <a:t>abz</a:t>
            </a:r>
            <a:endParaRPr lang="en-US" dirty="0" smtClean="0"/>
          </a:p>
          <a:p>
            <a:r>
              <a:rPr lang="en-US" dirty="0" smtClean="0"/>
              <a:t>The push refers to repository [docker.io/</a:t>
            </a:r>
            <a:r>
              <a:rPr lang="en-US" dirty="0" err="1" smtClean="0"/>
              <a:t>karthikdatabytes</a:t>
            </a:r>
            <a:r>
              <a:rPr lang="en-US" dirty="0" smtClean="0"/>
              <a:t>/</a:t>
            </a:r>
            <a:r>
              <a:rPr lang="en-US" dirty="0" err="1" smtClean="0"/>
              <a:t>abz</a:t>
            </a:r>
            <a:r>
              <a:rPr lang="en-US" dirty="0" smtClean="0"/>
              <a:t>]</a:t>
            </a:r>
          </a:p>
          <a:p>
            <a:r>
              <a:rPr lang="en-US" dirty="0" smtClean="0"/>
              <a:t>374f3534200b: Pushed </a:t>
            </a:r>
          </a:p>
          <a:p>
            <a:r>
              <a:rPr lang="en-US" dirty="0" smtClean="0"/>
              <a:t>8fec0692e6a1: Pushed </a:t>
            </a:r>
          </a:p>
          <a:p>
            <a:r>
              <a:rPr lang="en-US" dirty="0" smtClean="0"/>
              <a:t>219d5a9f3bbe: Pushed </a:t>
            </a:r>
          </a:p>
          <a:p>
            <a:r>
              <a:rPr lang="en-US" dirty="0" smtClean="0"/>
              <a:t>67b9b2a215ea: Pushed </a:t>
            </a:r>
          </a:p>
          <a:p>
            <a:r>
              <a:rPr lang="en-US" dirty="0" smtClean="0"/>
              <a:t>956940650d5d: Pushed </a:t>
            </a:r>
          </a:p>
          <a:p>
            <a:r>
              <a:rPr lang="en-US" dirty="0" smtClean="0"/>
              <a:t>latest: digest: sha256:d14289616e7c26a967f6fd60a38621bf96c1fd64a89571fe5c293a76a6c668a0 size: 1357</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35</a:t>
            </a:fld>
            <a:endParaRPr lang="en-US"/>
          </a:p>
        </p:txBody>
      </p:sp>
    </p:spTree>
    <p:extLst>
      <p:ext uri="{BB962C8B-B14F-4D97-AF65-F5344CB8AC3E}">
        <p14:creationId xmlns="" xmlns:p14="http://schemas.microsoft.com/office/powerpoint/2010/main" val="54134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1. Portability: </a:t>
            </a:r>
          </a:p>
          <a:p>
            <a:r>
              <a:rPr lang="en-US" sz="1200" kern="1200" dirty="0" smtClean="0">
                <a:solidFill>
                  <a:schemeClr val="tx1"/>
                </a:solidFill>
                <a:effectLst/>
                <a:latin typeface="+mn-lt"/>
                <a:ea typeface="+mn-ea"/>
                <a:cs typeface="+mn-cs"/>
              </a:rPr>
              <a:t>	ship environments from one type of infrastructure to another without building up new VMs and tearing down the old ones.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Quick deployment/Teardown:</a:t>
            </a:r>
          </a:p>
          <a:p>
            <a:r>
              <a:rPr lang="en-US" sz="1200" kern="1200" dirty="0" smtClean="0">
                <a:solidFill>
                  <a:schemeClr val="tx1"/>
                </a:solidFill>
                <a:effectLst/>
                <a:latin typeface="+mn-lt"/>
                <a:ea typeface="+mn-ea"/>
                <a:cs typeface="+mn-cs"/>
              </a:rPr>
              <a:t>	With a single command, you can spin up new containers or tear down existing ones. If you want to clone a new VM, you are looking at waiting for close to or over a few hours. With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it will take a few minutes to achieve what you need.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 Consistency:</a:t>
            </a:r>
          </a:p>
          <a:p>
            <a:r>
              <a:rPr lang="en-US" sz="1200" kern="1200" dirty="0" smtClean="0">
                <a:solidFill>
                  <a:schemeClr val="tx1"/>
                </a:solidFill>
                <a:effectLst/>
                <a:latin typeface="+mn-lt"/>
                <a:ea typeface="+mn-ea"/>
                <a:cs typeface="+mn-cs"/>
              </a:rPr>
              <a:t>	No more of the "well it works on my machine!" excuse. As</a:t>
            </a:r>
          </a:p>
          <a:p>
            <a:r>
              <a:rPr lang="en-US" sz="1200" kern="1200" dirty="0" smtClean="0">
                <a:solidFill>
                  <a:schemeClr val="tx1"/>
                </a:solidFill>
                <a:effectLst/>
                <a:latin typeface="+mn-lt"/>
                <a:ea typeface="+mn-ea"/>
                <a:cs typeface="+mn-cs"/>
              </a:rPr>
              <a:t>everyone uses the same images to work, consistency is always guaranteed.</a:t>
            </a:r>
          </a:p>
          <a:p>
            <a:r>
              <a:rPr lang="en-US" sz="1200" kern="1200" dirty="0" smtClean="0">
                <a:solidFill>
                  <a:schemeClr val="tx1"/>
                </a:solidFill>
                <a:effectLst/>
                <a:latin typeface="+mn-lt"/>
                <a:ea typeface="+mn-ea"/>
                <a:cs typeface="+mn-cs"/>
              </a:rPr>
              <a:t>	All the container will act the same in your environment as it will on others.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Managing infrastructure-like code:</a:t>
            </a:r>
          </a:p>
          <a:p>
            <a:r>
              <a:rPr lang="en-US" sz="1200" kern="1200" dirty="0" smtClean="0">
                <a:solidFill>
                  <a:schemeClr val="tx1"/>
                </a:solidFill>
                <a:effectLst/>
                <a:latin typeface="+mn-lt"/>
                <a:ea typeface="+mn-ea"/>
                <a:cs typeface="+mn-cs"/>
              </a:rPr>
              <a:t>When it comes to upgrades, you can simply update your </a:t>
            </a:r>
            <a:r>
              <a:rPr lang="en-US" sz="1200" kern="1200" dirty="0" err="1" smtClean="0">
                <a:solidFill>
                  <a:schemeClr val="tx1"/>
                </a:solidFill>
                <a:effectLst/>
                <a:latin typeface="+mn-lt"/>
                <a:ea typeface="+mn-ea"/>
                <a:cs typeface="+mn-cs"/>
              </a:rPr>
              <a:t>Dockerfile</a:t>
            </a:r>
            <a:r>
              <a:rPr lang="en-US" sz="1200" kern="1200" dirty="0" smtClean="0">
                <a:solidFill>
                  <a:schemeClr val="tx1"/>
                </a:solidFill>
                <a:effectLst/>
                <a:latin typeface="+mn-lt"/>
                <a:ea typeface="+mn-ea"/>
                <a:cs typeface="+mn-cs"/>
              </a:rPr>
              <a:t>, and then tear down the old one. This helps not only</a:t>
            </a:r>
          </a:p>
          <a:p>
            <a:r>
              <a:rPr lang="en-US" sz="1200" kern="1200" dirty="0" smtClean="0">
                <a:solidFill>
                  <a:schemeClr val="tx1"/>
                </a:solidFill>
                <a:effectLst/>
                <a:latin typeface="+mn-lt"/>
                <a:ea typeface="+mn-ea"/>
                <a:cs typeface="+mn-cs"/>
              </a:rPr>
              <a:t>with updates, but it can also help with rollbacks as well.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5. Open source:</a:t>
            </a:r>
          </a:p>
          <a:p>
            <a:r>
              <a:rPr lang="en-US" sz="1200" kern="1200" dirty="0" smtClean="0">
                <a:solidFill>
                  <a:schemeClr val="tx1"/>
                </a:solidFill>
                <a:effectLst/>
                <a:latin typeface="+mn-lt"/>
                <a:ea typeface="+mn-ea"/>
                <a:cs typeface="+mn-cs"/>
              </a:rPr>
              <a:t>As all the code is open source, you can customize it to your</a:t>
            </a:r>
          </a:p>
          <a:p>
            <a:r>
              <a:rPr lang="en-US" sz="1200" kern="1200" dirty="0" smtClean="0">
                <a:solidFill>
                  <a:schemeClr val="tx1"/>
                </a:solidFill>
                <a:effectLst/>
                <a:latin typeface="+mn-lt"/>
                <a:ea typeface="+mn-ea"/>
                <a:cs typeface="+mn-cs"/>
              </a:rPr>
              <a:t>heart's content.</a:t>
            </a:r>
          </a:p>
          <a:p>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36</a:t>
            </a:fld>
            <a:endParaRPr lang="en-US"/>
          </a:p>
        </p:txBody>
      </p:sp>
    </p:spTree>
    <p:extLst>
      <p:ext uri="{BB962C8B-B14F-4D97-AF65-F5344CB8AC3E}">
        <p14:creationId xmlns="" xmlns:p14="http://schemas.microsoft.com/office/powerpoint/2010/main" val="267359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Installation - https://docs.mongodb.com/manual/tutorial/install-mongodb-on-ubuntu/</a:t>
            </a:r>
          </a:p>
          <a:p>
            <a:endParaRPr lang="en-US" dirty="0" smtClean="0"/>
          </a:p>
          <a:p>
            <a:r>
              <a:rPr lang="en-US" dirty="0" smtClean="0"/>
              <a:t>Remove </a:t>
            </a:r>
            <a:r>
              <a:rPr lang="en-US" dirty="0" err="1" smtClean="0"/>
              <a:t>sudo</a:t>
            </a:r>
            <a:r>
              <a:rPr lang="en-US" dirty="0" smtClean="0"/>
              <a:t> </a:t>
            </a:r>
          </a:p>
          <a:p>
            <a:r>
              <a:rPr lang="en-US" dirty="0" smtClean="0"/>
              <a:t>Change double quotes to single quotes</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84</a:t>
            </a:fld>
            <a:endParaRPr lang="en-US"/>
          </a:p>
        </p:txBody>
      </p:sp>
    </p:spTree>
    <p:extLst>
      <p:ext uri="{BB962C8B-B14F-4D97-AF65-F5344CB8AC3E}">
        <p14:creationId xmlns="" xmlns:p14="http://schemas.microsoft.com/office/powerpoint/2010/main" val="195478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https://www.edureka.co/blog/docker-compose-containerizing-mean-stack-application/</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85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Docker</a:t>
            </a:r>
            <a:r>
              <a:rPr lang="en-US" baseline="0" dirty="0" smtClean="0"/>
              <a:t> commands refer - </a:t>
            </a:r>
            <a:r>
              <a:rPr lang="en-US" dirty="0" smtClean="0"/>
              <a:t>https://docs.docker.com/engine/reference/run/#detached--d</a:t>
            </a:r>
          </a:p>
          <a:p>
            <a:endParaRPr lang="en-US" dirty="0" smtClean="0"/>
          </a:p>
          <a:p>
            <a:r>
              <a:rPr lang="en-US" dirty="0" err="1" smtClean="0"/>
              <a:t>Dockerhub</a:t>
            </a:r>
            <a:r>
              <a:rPr lang="en-US" dirty="0" smtClean="0"/>
              <a:t> – https://hub.docker.com/</a:t>
            </a:r>
          </a:p>
          <a:p>
            <a:r>
              <a:rPr lang="en-US" dirty="0" err="1" smtClean="0"/>
              <a:t>Userid</a:t>
            </a:r>
            <a:r>
              <a:rPr lang="en-US" dirty="0" smtClean="0"/>
              <a:t> – </a:t>
            </a:r>
            <a:r>
              <a:rPr lang="en-US" dirty="0" err="1" smtClean="0"/>
              <a:t>karthikdatabytes</a:t>
            </a:r>
            <a:endParaRPr lang="en-US" dirty="0" smtClean="0"/>
          </a:p>
          <a:p>
            <a:r>
              <a:rPr lang="en-US" dirty="0" smtClean="0"/>
              <a:t>Pass – 98**38s</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2</a:t>
            </a:fld>
            <a:endParaRPr lang="en-US"/>
          </a:p>
        </p:txBody>
      </p:sp>
    </p:spTree>
    <p:extLst>
      <p:ext uri="{BB962C8B-B14F-4D97-AF65-F5344CB8AC3E}">
        <p14:creationId xmlns="" xmlns:p14="http://schemas.microsoft.com/office/powerpoint/2010/main" val="25118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00" dirty="0" smtClean="0"/>
              <a:t>What</a:t>
            </a:r>
            <a:r>
              <a:rPr lang="en-US" sz="800" baseline="0" dirty="0" smtClean="0"/>
              <a:t> is </a:t>
            </a:r>
            <a:r>
              <a:rPr lang="en-US" sz="800" baseline="0" dirty="0" err="1" smtClean="0"/>
              <a:t>docker</a:t>
            </a:r>
            <a:r>
              <a:rPr lang="en-US" sz="800" baseline="0" dirty="0" smtClean="0"/>
              <a:t> –</a:t>
            </a:r>
          </a:p>
          <a:p>
            <a:r>
              <a:rPr lang="en-US" sz="800" dirty="0" smtClean="0"/>
              <a:t>Architecture – CPU/RAM/HD – LINUX OS – DOCKER – CONTAINER</a:t>
            </a:r>
          </a:p>
          <a:p>
            <a:r>
              <a:rPr lang="en-US" sz="800" dirty="0" smtClean="0"/>
              <a:t>Physical machines – need to</a:t>
            </a:r>
            <a:r>
              <a:rPr lang="en-US" sz="800" baseline="0" dirty="0" smtClean="0"/>
              <a:t> have the wiring to be given to work, VM – no wiring needed., </a:t>
            </a:r>
            <a:r>
              <a:rPr lang="en-US" sz="800" baseline="0" dirty="0" err="1" smtClean="0"/>
              <a:t>Docker</a:t>
            </a:r>
            <a:r>
              <a:rPr lang="en-US" sz="800" baseline="0" dirty="0" smtClean="0"/>
              <a:t> – light weight VM</a:t>
            </a:r>
          </a:p>
          <a:p>
            <a:r>
              <a:rPr lang="en-US" sz="800" baseline="0" dirty="0" smtClean="0"/>
              <a:t>One VM – can have 10 containers</a:t>
            </a:r>
            <a:endParaRPr lang="en-US" sz="800" dirty="0" smtClean="0"/>
          </a:p>
          <a:p>
            <a:endParaRPr lang="en-US" sz="800" dirty="0" smtClean="0"/>
          </a:p>
          <a:p>
            <a:r>
              <a:rPr lang="en-US" sz="800" dirty="0" smtClean="0"/>
              <a:t>Difference – no pre</a:t>
            </a:r>
            <a:r>
              <a:rPr lang="en-US" sz="800" baseline="0" dirty="0" smtClean="0"/>
              <a:t> allocation of resources(ram and HD), it takes based on the requirements of the application, zero run time(spin up/start is fast), can create a container without OS, lightweight-same kernel will be distributed from host machine(utilities (</a:t>
            </a:r>
            <a:r>
              <a:rPr lang="en-US" sz="800" baseline="0" dirty="0" err="1" smtClean="0"/>
              <a:t>grep</a:t>
            </a:r>
            <a:r>
              <a:rPr lang="en-US" sz="800" baseline="0" dirty="0" smtClean="0"/>
              <a:t>/</a:t>
            </a:r>
            <a:r>
              <a:rPr lang="en-US" sz="800" baseline="0" dirty="0" err="1" smtClean="0"/>
              <a:t>ls</a:t>
            </a:r>
            <a:r>
              <a:rPr lang="en-US" sz="800" baseline="0" dirty="0" smtClean="0"/>
              <a:t>)/ tools), takes very less time to start and stop and container. Containers are called as guest machines. </a:t>
            </a:r>
          </a:p>
          <a:p>
            <a:endParaRPr lang="en-US" sz="800" dirty="0" smtClean="0"/>
          </a:p>
          <a:p>
            <a:r>
              <a:rPr lang="en-US" sz="800" dirty="0" smtClean="0"/>
              <a:t>Why </a:t>
            </a:r>
            <a:r>
              <a:rPr lang="en-US" sz="800" dirty="0" err="1" smtClean="0"/>
              <a:t>docker</a:t>
            </a:r>
            <a:r>
              <a:rPr lang="en-US" sz="800" dirty="0" smtClean="0"/>
              <a:t>:--------------</a:t>
            </a:r>
          </a:p>
          <a:p>
            <a:r>
              <a:rPr lang="en-US" sz="800" dirty="0" smtClean="0"/>
              <a:t>Large</a:t>
            </a:r>
            <a:r>
              <a:rPr lang="en-US" sz="800" baseline="0" dirty="0" smtClean="0"/>
              <a:t> application -&gt; micro services(cart db order </a:t>
            </a:r>
            <a:r>
              <a:rPr lang="en-US" sz="800" baseline="0" dirty="0" err="1" smtClean="0"/>
              <a:t>db,product</a:t>
            </a:r>
            <a:r>
              <a:rPr lang="en-US" sz="800" baseline="0" dirty="0" smtClean="0"/>
              <a:t> db, application db) – to have all these we need 5 VM – wastage of resources</a:t>
            </a:r>
          </a:p>
          <a:p>
            <a:r>
              <a:rPr lang="en-US" sz="800" baseline="0" dirty="0" smtClean="0"/>
              <a:t>To reproduce the issue, we create a image and fix the issue.</a:t>
            </a:r>
          </a:p>
          <a:p>
            <a:endParaRPr lang="en-US" sz="800" baseline="0" dirty="0" smtClean="0"/>
          </a:p>
          <a:p>
            <a:r>
              <a:rPr lang="en-US" sz="800" baseline="0" dirty="0" smtClean="0"/>
              <a:t>Supported Platforms --------------------</a:t>
            </a:r>
          </a:p>
          <a:p>
            <a:endParaRPr lang="en-US" sz="800" baseline="0" dirty="0" smtClean="0"/>
          </a:p>
          <a:p>
            <a:r>
              <a:rPr lang="en-US" sz="800" baseline="0" dirty="0" smtClean="0"/>
              <a:t>How </a:t>
            </a:r>
            <a:r>
              <a:rPr lang="en-US" sz="800" baseline="0" dirty="0" err="1" smtClean="0"/>
              <a:t>docker</a:t>
            </a:r>
            <a:r>
              <a:rPr lang="en-US" sz="800" baseline="0" dirty="0" smtClean="0"/>
              <a:t> supports on windows to create the </a:t>
            </a:r>
            <a:r>
              <a:rPr lang="en-US" sz="800" baseline="0" dirty="0" err="1" smtClean="0"/>
              <a:t>linux</a:t>
            </a:r>
            <a:r>
              <a:rPr lang="en-US" sz="800" baseline="0" dirty="0" smtClean="0"/>
              <a:t> machine/</a:t>
            </a:r>
          </a:p>
          <a:p>
            <a:r>
              <a:rPr lang="en-US" sz="800" baseline="0" dirty="0" err="1" smtClean="0"/>
              <a:t>Docker</a:t>
            </a:r>
            <a:r>
              <a:rPr lang="en-US" sz="800" baseline="0" dirty="0" smtClean="0"/>
              <a:t> in windows installations comes with a tiny </a:t>
            </a:r>
            <a:r>
              <a:rPr lang="en-US" sz="800" baseline="0" dirty="0" err="1" smtClean="0"/>
              <a:t>vm-linux</a:t>
            </a:r>
            <a:r>
              <a:rPr lang="en-US" sz="800" baseline="0" dirty="0" smtClean="0"/>
              <a:t> kernel</a:t>
            </a:r>
          </a:p>
          <a:p>
            <a:endParaRPr lang="en-US" sz="800" baseline="0" dirty="0" smtClean="0"/>
          </a:p>
          <a:p>
            <a:r>
              <a:rPr lang="en-US" sz="800" baseline="0" dirty="0" err="1" smtClean="0"/>
              <a:t>Flavours</a:t>
            </a:r>
            <a:r>
              <a:rPr lang="en-US" sz="800" baseline="0" dirty="0" smtClean="0"/>
              <a:t> of </a:t>
            </a:r>
            <a:r>
              <a:rPr lang="en-US" sz="800" baseline="0" dirty="0" err="1" smtClean="0"/>
              <a:t>linux</a:t>
            </a:r>
            <a:endParaRPr lang="en-US" sz="800" baseline="0" dirty="0" smtClean="0"/>
          </a:p>
          <a:p>
            <a:r>
              <a:rPr lang="en-US" sz="800" baseline="0" dirty="0" smtClean="0"/>
              <a:t>Kernel is same – Linux systems –Centos, </a:t>
            </a:r>
            <a:r>
              <a:rPr lang="en-US" sz="800" baseline="0" dirty="0" err="1" smtClean="0"/>
              <a:t>Ubuntu</a:t>
            </a:r>
            <a:r>
              <a:rPr lang="en-US" sz="800" baseline="0" dirty="0" smtClean="0"/>
              <a:t>, RHEL, Solaris, Fedora – flavors of Linux- programs, utilities and GUI gets changed.</a:t>
            </a:r>
          </a:p>
          <a:p>
            <a:endParaRPr lang="en-US" sz="800" baseline="0" dirty="0" smtClean="0"/>
          </a:p>
          <a:p>
            <a:r>
              <a:rPr lang="en-US" sz="800" baseline="0" dirty="0" err="1" smtClean="0"/>
              <a:t>Docker</a:t>
            </a:r>
            <a:r>
              <a:rPr lang="en-US" sz="800" baseline="0" dirty="0" smtClean="0"/>
              <a:t> is for test regions(QA /</a:t>
            </a:r>
            <a:r>
              <a:rPr lang="en-US" sz="800" baseline="0" dirty="0" err="1" smtClean="0"/>
              <a:t>Dev</a:t>
            </a:r>
            <a:r>
              <a:rPr lang="en-US" sz="800" baseline="0" dirty="0" smtClean="0"/>
              <a:t>) and not for PROD, because of security issues. Facebook/</a:t>
            </a:r>
            <a:r>
              <a:rPr lang="en-US" sz="800" baseline="0" dirty="0" err="1" smtClean="0"/>
              <a:t>google</a:t>
            </a:r>
            <a:r>
              <a:rPr lang="en-US" sz="800" baseline="0" dirty="0" smtClean="0"/>
              <a:t> uses </a:t>
            </a:r>
            <a:r>
              <a:rPr lang="en-US" sz="800" baseline="0" dirty="0" err="1" smtClean="0"/>
              <a:t>docker</a:t>
            </a:r>
            <a:endParaRPr lang="en-US" sz="800" baseline="0" dirty="0" smtClean="0"/>
          </a:p>
          <a:p>
            <a:endParaRPr lang="en-US" sz="800"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8</a:t>
            </a:fld>
            <a:endParaRPr lang="en-US"/>
          </a:p>
        </p:txBody>
      </p:sp>
    </p:spTree>
    <p:extLst>
      <p:ext uri="{BB962C8B-B14F-4D97-AF65-F5344CB8AC3E}">
        <p14:creationId xmlns="" xmlns:p14="http://schemas.microsoft.com/office/powerpoint/2010/main" val="3044931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Ubuntu</a:t>
            </a:r>
            <a:r>
              <a:rPr lang="en-US" dirty="0" smtClean="0"/>
              <a:t> 18.04 installations - https://www.digitalocean.com/community/tutorials/how-to-install-and-use-docker-on-ubuntu-18-04#step-6-%E2%80%94-managing-docker-containers</a:t>
            </a:r>
          </a:p>
          <a:p>
            <a:endParaRPr lang="en-US" dirty="0" smtClean="0"/>
          </a:p>
          <a:p>
            <a:r>
              <a:rPr lang="en-US" dirty="0" err="1" smtClean="0"/>
              <a:t>Docker</a:t>
            </a:r>
            <a:r>
              <a:rPr lang="en-US" dirty="0" smtClean="0"/>
              <a:t> installations- </a:t>
            </a:r>
          </a:p>
          <a:p>
            <a:r>
              <a:rPr lang="en-US" dirty="0" smtClean="0"/>
              <a:t>----------------------</a:t>
            </a:r>
          </a:p>
          <a:p>
            <a:r>
              <a:rPr lang="en-US" dirty="0" smtClean="0"/>
              <a:t>Follow the steps: -https://docs.docker.com/install/linux/docker-ce/ubuntu/#set-up-the-repository</a:t>
            </a:r>
          </a:p>
          <a:p>
            <a:r>
              <a:rPr lang="en-US" dirty="0" smtClean="0"/>
              <a:t>- If in case error stating that add-apt-repository is not found –execute - $apt-get install software-properties-common </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Docker</a:t>
            </a:r>
            <a:r>
              <a:rPr lang="en-US" dirty="0" smtClean="0"/>
              <a:t> run –help -. For help</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14</a:t>
            </a:fld>
            <a:endParaRPr lang="en-US"/>
          </a:p>
        </p:txBody>
      </p:sp>
    </p:spTree>
    <p:extLst>
      <p:ext uri="{BB962C8B-B14F-4D97-AF65-F5344CB8AC3E}">
        <p14:creationId xmlns="" xmlns:p14="http://schemas.microsoft.com/office/powerpoint/2010/main" val="3789166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Docker</a:t>
            </a:r>
            <a:r>
              <a:rPr lang="en-US" dirty="0" smtClean="0"/>
              <a:t> </a:t>
            </a:r>
            <a:r>
              <a:rPr lang="en-US" dirty="0" err="1" smtClean="0"/>
              <a:t>ps</a:t>
            </a:r>
            <a:r>
              <a:rPr lang="en-US" dirty="0" smtClean="0"/>
              <a:t> – a –q</a:t>
            </a:r>
          </a:p>
          <a:p>
            <a:r>
              <a:rPr lang="en-US" dirty="0" smtClean="0"/>
              <a:t> a is all the info of</a:t>
            </a:r>
            <a:r>
              <a:rPr lang="en-US" baseline="0" dirty="0" smtClean="0"/>
              <a:t> container</a:t>
            </a:r>
          </a:p>
          <a:p>
            <a:r>
              <a:rPr lang="en-US" baseline="0" dirty="0" smtClean="0"/>
              <a:t> q – quite output – only container id</a:t>
            </a:r>
          </a:p>
          <a:p>
            <a:endParaRPr lang="en-US" baseline="0" dirty="0" smtClean="0"/>
          </a:p>
          <a:p>
            <a:r>
              <a:rPr lang="en-US" baseline="0" dirty="0" smtClean="0"/>
              <a:t>Echo date – assumes as a string – o/p – date</a:t>
            </a:r>
          </a:p>
          <a:p>
            <a:r>
              <a:rPr lang="en-US" baseline="0" dirty="0" smtClean="0"/>
              <a:t>Echo `date` - </a:t>
            </a:r>
            <a:r>
              <a:rPr lang="en-US" baseline="0" dirty="0" err="1" smtClean="0"/>
              <a:t>backtick</a:t>
            </a:r>
            <a:r>
              <a:rPr lang="en-US" baseline="0" dirty="0" smtClean="0"/>
              <a:t> will pass the output of the command to the echo .</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16</a:t>
            </a:fld>
            <a:endParaRPr lang="en-US"/>
          </a:p>
        </p:txBody>
      </p:sp>
    </p:spTree>
    <p:extLst>
      <p:ext uri="{BB962C8B-B14F-4D97-AF65-F5344CB8AC3E}">
        <p14:creationId xmlns="" xmlns:p14="http://schemas.microsoft.com/office/powerpoint/2010/main" val="107965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err="1" smtClean="0">
                <a:solidFill>
                  <a:schemeClr val="tx1"/>
                </a:solidFill>
                <a:latin typeface="+mn-lt"/>
                <a:ea typeface="+mn-ea"/>
                <a:cs typeface="+mn-cs"/>
              </a:rPr>
              <a:t>docker</a:t>
            </a:r>
            <a:r>
              <a:rPr lang="en-US" sz="1200" b="0" i="0" kern="1200" dirty="0" smtClean="0">
                <a:solidFill>
                  <a:schemeClr val="tx1"/>
                </a:solidFill>
                <a:latin typeface="+mn-lt"/>
                <a:ea typeface="+mn-ea"/>
                <a:cs typeface="+mn-cs"/>
              </a:rPr>
              <a:t> inspect 8da3929e3fba | </a:t>
            </a:r>
            <a:r>
              <a:rPr lang="en-US" sz="1200" b="0" i="0" kern="1200" dirty="0" err="1" smtClean="0">
                <a:solidFill>
                  <a:schemeClr val="tx1"/>
                </a:solidFill>
                <a:latin typeface="+mn-lt"/>
                <a:ea typeface="+mn-ea"/>
                <a:cs typeface="+mn-cs"/>
              </a:rPr>
              <a:t>grep</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IPAddress</a:t>
            </a:r>
            <a:r>
              <a:rPr lang="en-US" sz="1200" b="0" i="0" kern="1200" dirty="0" smtClean="0">
                <a:solidFill>
                  <a:schemeClr val="tx1"/>
                </a:solidFill>
                <a:latin typeface="+mn-lt"/>
                <a:ea typeface="+mn-ea"/>
                <a:cs typeface="+mn-cs"/>
              </a:rPr>
              <a:t>" | tail -1 | cut -d ':' -f2 | </a:t>
            </a:r>
            <a:r>
              <a:rPr lang="en-US" sz="1200" b="0" i="0" kern="1200" dirty="0" err="1" smtClean="0">
                <a:solidFill>
                  <a:schemeClr val="tx1"/>
                </a:solidFill>
                <a:latin typeface="+mn-lt"/>
                <a:ea typeface="+mn-ea"/>
                <a:cs typeface="+mn-cs"/>
              </a:rPr>
              <a:t>sed</a:t>
            </a:r>
            <a:r>
              <a:rPr lang="en-US" sz="1200" b="0" i="0" kern="1200" dirty="0" smtClean="0">
                <a:solidFill>
                  <a:schemeClr val="tx1"/>
                </a:solidFill>
                <a:latin typeface="+mn-lt"/>
                <a:ea typeface="+mn-ea"/>
                <a:cs typeface="+mn-cs"/>
              </a:rPr>
              <a:t> 's/"//g' | </a:t>
            </a:r>
            <a:r>
              <a:rPr lang="en-US" sz="1200" b="0" i="0" kern="1200" dirty="0" err="1" smtClean="0">
                <a:solidFill>
                  <a:schemeClr val="tx1"/>
                </a:solidFill>
                <a:latin typeface="+mn-lt"/>
                <a:ea typeface="+mn-ea"/>
                <a:cs typeface="+mn-cs"/>
              </a:rPr>
              <a:t>sed</a:t>
            </a:r>
            <a:r>
              <a:rPr lang="en-US" sz="1200" b="0" i="0" kern="1200" dirty="0" smtClean="0">
                <a:solidFill>
                  <a:schemeClr val="tx1"/>
                </a:solidFill>
                <a:latin typeface="+mn-lt"/>
                <a:ea typeface="+mn-ea"/>
                <a:cs typeface="+mn-cs"/>
              </a:rPr>
              <a:t> 's/ //g' | </a:t>
            </a:r>
            <a:r>
              <a:rPr lang="en-US" sz="1200" b="0" i="0" kern="1200" dirty="0" err="1" smtClean="0">
                <a:solidFill>
                  <a:schemeClr val="tx1"/>
                </a:solidFill>
                <a:latin typeface="+mn-lt"/>
                <a:ea typeface="+mn-ea"/>
                <a:cs typeface="+mn-cs"/>
              </a:rPr>
              <a:t>sed</a:t>
            </a:r>
            <a:r>
              <a:rPr lang="en-US" sz="1200" b="0" i="0" kern="1200" dirty="0" smtClean="0">
                <a:solidFill>
                  <a:schemeClr val="tx1"/>
                </a:solidFill>
                <a:latin typeface="+mn-lt"/>
                <a:ea typeface="+mn-ea"/>
                <a:cs typeface="+mn-cs"/>
              </a:rPr>
              <a:t> 's/,//‘</a:t>
            </a:r>
          </a:p>
          <a:p>
            <a:endParaRPr lang="en-US" baseline="0" dirty="0" smtClean="0"/>
          </a:p>
          <a:p>
            <a:r>
              <a:rPr lang="en-US" baseline="0" dirty="0" smtClean="0"/>
              <a:t>Tail –l To get the last line</a:t>
            </a:r>
          </a:p>
          <a:p>
            <a:endParaRPr lang="en-US" baseline="0" dirty="0" smtClean="0"/>
          </a:p>
          <a:p>
            <a:r>
              <a:rPr lang="en-US" baseline="0" dirty="0" err="1" smtClean="0"/>
              <a:t>Docker</a:t>
            </a:r>
            <a:r>
              <a:rPr lang="en-US" baseline="0" dirty="0" smtClean="0"/>
              <a:t> </a:t>
            </a:r>
            <a:r>
              <a:rPr lang="en-US" baseline="0" dirty="0" err="1" smtClean="0"/>
              <a:t>ps</a:t>
            </a:r>
            <a:r>
              <a:rPr lang="en-US" baseline="0" dirty="0" smtClean="0"/>
              <a:t> –q \ </a:t>
            </a:r>
            <a:r>
              <a:rPr lang="en-US" baseline="0" dirty="0" err="1" smtClean="0"/>
              <a:t>docker</a:t>
            </a:r>
            <a:r>
              <a:rPr lang="en-US" baseline="0" dirty="0" smtClean="0"/>
              <a:t> inspect –format ……………….</a:t>
            </a:r>
          </a:p>
          <a:p>
            <a:endParaRPr lang="en-US" baseline="0" dirty="0" smtClean="0"/>
          </a:p>
          <a:p>
            <a:r>
              <a:rPr lang="en-US" baseline="0" dirty="0" smtClean="0"/>
              <a:t>Print all users;</a:t>
            </a:r>
          </a:p>
          <a:p>
            <a:r>
              <a:rPr lang="en-US" baseline="0" dirty="0" smtClean="0"/>
              <a:t>Cut –d ‘;’ –f1 /etc/</a:t>
            </a:r>
            <a:r>
              <a:rPr lang="en-US" baseline="0" dirty="0" err="1" smtClean="0"/>
              <a:t>passwd</a:t>
            </a:r>
            <a:endParaRPr lang="en-US" baseline="0" dirty="0" smtClean="0"/>
          </a:p>
          <a:p>
            <a:endParaRPr lang="en-US" baseline="0" dirty="0" smtClean="0"/>
          </a:p>
          <a:p>
            <a:r>
              <a:rPr lang="en-US" baseline="0" dirty="0" smtClean="0"/>
              <a:t>Pipe will supply the output at the last of the second command</a:t>
            </a:r>
          </a:p>
          <a:p>
            <a:endParaRPr lang="en-US" baseline="0" dirty="0" smtClean="0"/>
          </a:p>
          <a:p>
            <a:r>
              <a:rPr lang="en-US" baseline="0" dirty="0" smtClean="0"/>
              <a:t>How to attach the </a:t>
            </a:r>
            <a:r>
              <a:rPr lang="en-US" baseline="0" dirty="0" err="1" smtClean="0"/>
              <a:t>ip</a:t>
            </a:r>
            <a:r>
              <a:rPr lang="en-US" baseline="0" dirty="0" smtClean="0"/>
              <a:t> address to the load balancer</a:t>
            </a:r>
          </a:p>
          <a:p>
            <a:r>
              <a:rPr lang="en-US" baseline="0" dirty="0" smtClean="0"/>
              <a:t>-lb –a 172.0.3.2 flipkart-qa.com</a:t>
            </a:r>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18</a:t>
            </a:fld>
            <a:endParaRPr lang="en-US"/>
          </a:p>
        </p:txBody>
      </p:sp>
    </p:spTree>
    <p:extLst>
      <p:ext uri="{BB962C8B-B14F-4D97-AF65-F5344CB8AC3E}">
        <p14:creationId xmlns="" xmlns:p14="http://schemas.microsoft.com/office/powerpoint/2010/main" val="412074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Images – like a zip file</a:t>
            </a:r>
          </a:p>
          <a:p>
            <a:r>
              <a:rPr lang="en-US" dirty="0" smtClean="0"/>
              <a:t>If the customer</a:t>
            </a:r>
            <a:r>
              <a:rPr lang="en-US" baseline="0" dirty="0" smtClean="0"/>
              <a:t> is school, and we have to ship our application , as they cannot have all the </a:t>
            </a:r>
            <a:r>
              <a:rPr lang="en-US" baseline="0" dirty="0" err="1" smtClean="0"/>
              <a:t>softwares</a:t>
            </a:r>
            <a:r>
              <a:rPr lang="en-US" baseline="0" dirty="0" smtClean="0"/>
              <a:t>, to bundle all the </a:t>
            </a:r>
            <a:r>
              <a:rPr lang="en-US" baseline="0" dirty="0" err="1" smtClean="0"/>
              <a:t>softwares</a:t>
            </a:r>
            <a:r>
              <a:rPr lang="en-US" baseline="0" dirty="0" smtClean="0"/>
              <a:t>, we create the image - .</a:t>
            </a:r>
            <a:endParaRPr lang="en-US" dirty="0" smtClean="0"/>
          </a:p>
          <a:p>
            <a:r>
              <a:rPr lang="en-US" dirty="0" smtClean="0"/>
              <a:t>	we cannot copy he image from</a:t>
            </a:r>
            <a:r>
              <a:rPr lang="en-US" baseline="0" dirty="0" smtClean="0"/>
              <a:t> one machine to another, because of meta data.</a:t>
            </a:r>
          </a:p>
          <a:p>
            <a:r>
              <a:rPr lang="en-US" baseline="0" dirty="0" smtClean="0"/>
              <a:t>	images are static </a:t>
            </a:r>
          </a:p>
          <a:p>
            <a:r>
              <a:rPr lang="en-US" baseline="0" dirty="0" smtClean="0"/>
              <a:t>Using this image we can create the environment with 20 containers in seconds, for QA team to access the application – if no environment no testing.</a:t>
            </a:r>
          </a:p>
          <a:p>
            <a:endParaRPr lang="en-US" baseline="0" dirty="0" smtClean="0"/>
          </a:p>
          <a:p>
            <a:r>
              <a:rPr lang="en-US" baseline="0" dirty="0" err="1" smtClean="0"/>
              <a:t>Webserver</a:t>
            </a:r>
            <a:r>
              <a:rPr lang="en-US" baseline="0" dirty="0" smtClean="0"/>
              <a:t> ----------------------------will not have capability to execute. – serve static content</a:t>
            </a:r>
          </a:p>
          <a:p>
            <a:r>
              <a:rPr lang="en-US" baseline="0" dirty="0" smtClean="0"/>
              <a:t>Html, Picasa, </a:t>
            </a:r>
            <a:r>
              <a:rPr lang="en-US" baseline="0" dirty="0" err="1" smtClean="0"/>
              <a:t>photos,css</a:t>
            </a:r>
            <a:r>
              <a:rPr lang="en-US" baseline="0" dirty="0" smtClean="0"/>
              <a:t>, </a:t>
            </a:r>
            <a:r>
              <a:rPr lang="en-US" baseline="0" dirty="0" err="1" smtClean="0"/>
              <a:t>javascript</a:t>
            </a:r>
            <a:endParaRPr lang="en-US" baseline="0" dirty="0" smtClean="0"/>
          </a:p>
          <a:p>
            <a:r>
              <a:rPr lang="en-US" baseline="0" dirty="0" err="1" smtClean="0"/>
              <a:t>Nginx</a:t>
            </a:r>
            <a:endParaRPr lang="en-US" baseline="0" dirty="0" smtClean="0"/>
          </a:p>
          <a:p>
            <a:r>
              <a:rPr lang="en-US" baseline="0" dirty="0" smtClean="0"/>
              <a:t>Apache2</a:t>
            </a:r>
          </a:p>
          <a:p>
            <a:endParaRPr lang="en-US" baseline="0" dirty="0" smtClean="0"/>
          </a:p>
          <a:p>
            <a:r>
              <a:rPr lang="en-US" baseline="0" dirty="0" smtClean="0"/>
              <a:t>Application server ---------------------Will server dynamic content and has capability of execution of code and sends response back.</a:t>
            </a:r>
          </a:p>
          <a:p>
            <a:r>
              <a:rPr lang="en-US" baseline="0" dirty="0" err="1" smtClean="0"/>
              <a:t>e.g</a:t>
            </a:r>
            <a:r>
              <a:rPr lang="en-US" baseline="0" dirty="0" smtClean="0"/>
              <a:t> </a:t>
            </a:r>
            <a:r>
              <a:rPr lang="en-US" baseline="0" dirty="0" err="1" smtClean="0"/>
              <a:t>gmail</a:t>
            </a:r>
            <a:r>
              <a:rPr lang="en-US" baseline="0" dirty="0" smtClean="0"/>
              <a:t>, </a:t>
            </a:r>
            <a:r>
              <a:rPr lang="en-US" baseline="0" dirty="0" err="1" smtClean="0"/>
              <a:t>flipkart</a:t>
            </a:r>
            <a:endParaRPr lang="en-US" baseline="0" dirty="0" smtClean="0"/>
          </a:p>
          <a:p>
            <a:r>
              <a:rPr lang="en-US" baseline="0" dirty="0" smtClean="0"/>
              <a:t>TOMCAT –open source</a:t>
            </a:r>
          </a:p>
          <a:p>
            <a:r>
              <a:rPr lang="en-US" baseline="0" dirty="0" smtClean="0"/>
              <a:t>JBOS</a:t>
            </a:r>
          </a:p>
          <a:p>
            <a:r>
              <a:rPr lang="en-US" baseline="0" dirty="0" smtClean="0"/>
              <a:t>WEBLOGIC - commercial</a:t>
            </a:r>
          </a:p>
          <a:p>
            <a:r>
              <a:rPr lang="en-US" baseline="0" dirty="0" smtClean="0"/>
              <a:t>WEBSPHERE - commercial</a:t>
            </a:r>
          </a:p>
          <a:p>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21</a:t>
            </a:fld>
            <a:endParaRPr lang="en-US"/>
          </a:p>
        </p:txBody>
      </p:sp>
    </p:spTree>
    <p:extLst>
      <p:ext uri="{BB962C8B-B14F-4D97-AF65-F5344CB8AC3E}">
        <p14:creationId xmlns="" xmlns:p14="http://schemas.microsoft.com/office/powerpoint/2010/main" val="41889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dirty="0" smtClean="0">
                <a:solidFill>
                  <a:schemeClr val="tx1"/>
                </a:solidFill>
                <a:latin typeface="+mn-lt"/>
                <a:ea typeface="+mn-ea"/>
                <a:cs typeface="+mn-cs"/>
              </a:rPr>
              <a:t>Maintainer – author</a:t>
            </a:r>
            <a:r>
              <a:rPr lang="en-US" sz="1200" kern="1200" baseline="0" dirty="0" smtClean="0">
                <a:solidFill>
                  <a:schemeClr val="tx1"/>
                </a:solidFill>
                <a:latin typeface="+mn-lt"/>
                <a:ea typeface="+mn-ea"/>
                <a:cs typeface="+mn-cs"/>
              </a:rPr>
              <a:t> /developer – who wrote the file</a:t>
            </a:r>
          </a:p>
          <a:p>
            <a:r>
              <a:rPr lang="en-US" sz="1200" kern="1200" baseline="0" dirty="0" smtClean="0">
                <a:solidFill>
                  <a:schemeClr val="tx1"/>
                </a:solidFill>
                <a:latin typeface="+mn-lt"/>
                <a:ea typeface="+mn-ea"/>
                <a:cs typeface="+mn-cs"/>
              </a:rPr>
              <a:t>MAINTAINER USER “EMAILID”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Run – command will execute during building the image </a:t>
            </a:r>
          </a:p>
          <a:p>
            <a:r>
              <a:rPr lang="en-US" sz="1200" kern="1200" baseline="0" dirty="0" err="1" smtClean="0">
                <a:solidFill>
                  <a:schemeClr val="tx1"/>
                </a:solidFill>
                <a:latin typeface="+mn-lt"/>
                <a:ea typeface="+mn-ea"/>
                <a:cs typeface="+mn-cs"/>
              </a:rPr>
              <a:t>Entrypoint</a:t>
            </a:r>
            <a:r>
              <a:rPr lang="en-US" sz="1200" kern="1200" baseline="0" dirty="0" smtClean="0">
                <a:solidFill>
                  <a:schemeClr val="tx1"/>
                </a:solidFill>
                <a:latin typeface="+mn-lt"/>
                <a:ea typeface="+mn-ea"/>
                <a:cs typeface="+mn-cs"/>
              </a:rPr>
              <a:t> – run time – gets executed when you create a container.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CMD [“echo”, “ADAM” ] – will get executed while container is created, if we pass the argument like (</a:t>
            </a:r>
            <a:r>
              <a:rPr lang="en-US" sz="1200" kern="1200" baseline="0" dirty="0" err="1" smtClean="0">
                <a:solidFill>
                  <a:schemeClr val="tx1"/>
                </a:solidFill>
                <a:latin typeface="+mn-lt"/>
                <a:ea typeface="+mn-ea"/>
                <a:cs typeface="+mn-cs"/>
              </a:rPr>
              <a:t>docker</a:t>
            </a:r>
            <a:r>
              <a:rPr lang="en-US" sz="1200" kern="1200" baseline="0" dirty="0" smtClean="0">
                <a:solidFill>
                  <a:schemeClr val="tx1"/>
                </a:solidFill>
                <a:latin typeface="+mn-lt"/>
                <a:ea typeface="+mn-ea"/>
                <a:cs typeface="+mn-cs"/>
              </a:rPr>
              <a:t> run –it image-name /bin/bash) – /bin/bash will override the parameter passed in CMD, so it will not display ADAM. But if you specify in ENTRYPOINT [“echo”, “ADMN”], /bin/bash will be added to the ENTRYPOINT command.</a:t>
            </a:r>
          </a:p>
          <a:p>
            <a:r>
              <a:rPr lang="en-US" sz="1200" kern="1200" baseline="0" dirty="0" smtClean="0">
                <a:solidFill>
                  <a:schemeClr val="tx1"/>
                </a:solidFill>
                <a:latin typeface="+mn-lt"/>
                <a:ea typeface="+mn-ea"/>
                <a:cs typeface="+mn-cs"/>
              </a:rPr>
              <a:t>   to run apache2 service in demonized mode</a:t>
            </a:r>
          </a:p>
          <a:p>
            <a:r>
              <a:rPr lang="en-US" sz="1200" kern="1200" baseline="0" dirty="0" smtClean="0">
                <a:solidFill>
                  <a:schemeClr val="tx1"/>
                </a:solidFill>
                <a:latin typeface="+mn-lt"/>
                <a:ea typeface="+mn-ea"/>
                <a:cs typeface="+mn-cs"/>
              </a:rPr>
              <a:t>	CMD [“/</a:t>
            </a:r>
            <a:r>
              <a:rPr lang="en-US" sz="1200" kern="1200" baseline="0" dirty="0" err="1" smtClean="0">
                <a:solidFill>
                  <a:schemeClr val="tx1"/>
                </a:solidFill>
                <a:latin typeface="+mn-lt"/>
                <a:ea typeface="+mn-ea"/>
                <a:cs typeface="+mn-cs"/>
              </a:rPr>
              <a:t>usr</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sbin</a:t>
            </a:r>
            <a:r>
              <a:rPr lang="en-US" sz="1200" kern="1200" baseline="0" dirty="0" smtClean="0">
                <a:solidFill>
                  <a:schemeClr val="tx1"/>
                </a:solidFill>
                <a:latin typeface="+mn-lt"/>
                <a:ea typeface="+mn-ea"/>
                <a:cs typeface="+mn-cs"/>
              </a:rPr>
              <a:t>/apache2”, “-D”, “FOREGROUND”]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WORKDIR – </a:t>
            </a:r>
            <a:r>
              <a:rPr lang="en-US" sz="1200" kern="1200" baseline="0" dirty="0" err="1" smtClean="0">
                <a:solidFill>
                  <a:schemeClr val="tx1"/>
                </a:solidFill>
                <a:latin typeface="+mn-lt"/>
                <a:ea typeface="+mn-ea"/>
                <a:cs typeface="+mn-cs"/>
              </a:rPr>
              <a:t>Defaultly</a:t>
            </a:r>
            <a:r>
              <a:rPr lang="en-US" sz="1200" kern="1200" baseline="0" dirty="0" smtClean="0">
                <a:solidFill>
                  <a:schemeClr val="tx1"/>
                </a:solidFill>
                <a:latin typeface="+mn-lt"/>
                <a:ea typeface="+mn-ea"/>
                <a:cs typeface="+mn-cs"/>
              </a:rPr>
              <a:t> all the commands get executed under root(/), if you specify the WORKDIR, it will go into that directory and execute the next commands.</a:t>
            </a:r>
          </a:p>
          <a:p>
            <a:r>
              <a:rPr lang="en-US" sz="1200" kern="1200" baseline="0" dirty="0" smtClean="0">
                <a:solidFill>
                  <a:schemeClr val="tx1"/>
                </a:solidFill>
                <a:latin typeface="+mn-lt"/>
                <a:ea typeface="+mn-ea"/>
                <a:cs typeface="+mn-cs"/>
              </a:rPr>
              <a:t>WORKDIR /</a:t>
            </a:r>
            <a:r>
              <a:rPr lang="en-US" sz="1200" kern="1200" baseline="0" dirty="0" err="1" smtClean="0">
                <a:solidFill>
                  <a:schemeClr val="tx1"/>
                </a:solidFill>
                <a:latin typeface="+mn-lt"/>
                <a:ea typeface="+mn-ea"/>
                <a:cs typeface="+mn-cs"/>
              </a:rPr>
              <a:t>tmp</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RUN touch test123</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ENV NAME ADAM – this is used to set the environmental variable in the container launched, login to the launched container and type echo $NAME o/p – ADAM.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USER nobody – by default, it will take root as the user, so when container is  launched we will see root as the user. But, if want to specify the user, this is the way and what  ever the commands that we execute, it will create according to nobody user.</a:t>
            </a:r>
          </a:p>
          <a:p>
            <a:r>
              <a:rPr lang="en-US" sz="1200" kern="1200" baseline="0" dirty="0" smtClean="0">
                <a:solidFill>
                  <a:schemeClr val="tx1"/>
                </a:solidFill>
                <a:latin typeface="+mn-lt"/>
                <a:ea typeface="+mn-ea"/>
                <a:cs typeface="+mn-cs"/>
              </a:rPr>
              <a:t>USER nobody</a:t>
            </a:r>
          </a:p>
          <a:p>
            <a:r>
              <a:rPr lang="en-US" sz="1200" kern="1200" baseline="0" dirty="0" smtClean="0">
                <a:solidFill>
                  <a:schemeClr val="tx1"/>
                </a:solidFill>
                <a:latin typeface="+mn-lt"/>
                <a:ea typeface="+mn-ea"/>
                <a:cs typeface="+mn-cs"/>
              </a:rPr>
              <a:t>WORKDIR /</a:t>
            </a:r>
            <a:r>
              <a:rPr lang="en-US" sz="1200" kern="1200" baseline="0" dirty="0" err="1" smtClean="0">
                <a:solidFill>
                  <a:schemeClr val="tx1"/>
                </a:solidFill>
                <a:latin typeface="+mn-lt"/>
                <a:ea typeface="+mn-ea"/>
                <a:cs typeface="+mn-cs"/>
              </a:rPr>
              <a:t>tmp</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RUN</a:t>
            </a:r>
            <a:r>
              <a:rPr lang="en-US" sz="1200" kern="1200" baseline="0" dirty="0" smtClean="0">
                <a:solidFill>
                  <a:schemeClr val="tx1"/>
                </a:solidFill>
                <a:latin typeface="+mn-lt"/>
                <a:ea typeface="+mn-ea"/>
                <a:cs typeface="+mn-cs"/>
              </a:rPr>
              <a:t> touch test.txt</a:t>
            </a:r>
          </a:p>
          <a:p>
            <a:r>
              <a:rPr lang="en-US" sz="1200" kern="1200" baseline="0" dirty="0" smtClean="0">
                <a:solidFill>
                  <a:schemeClr val="tx1"/>
                </a:solidFill>
                <a:latin typeface="+mn-lt"/>
                <a:ea typeface="+mn-ea"/>
                <a:cs typeface="+mn-cs"/>
              </a:rPr>
              <a:t>Another way is, which override the argument given in </a:t>
            </a:r>
            <a:r>
              <a:rPr lang="en-US" sz="1200" kern="1200" baseline="0" dirty="0" err="1" smtClean="0">
                <a:solidFill>
                  <a:schemeClr val="tx1"/>
                </a:solidFill>
                <a:latin typeface="+mn-lt"/>
                <a:ea typeface="+mn-ea"/>
                <a:cs typeface="+mn-cs"/>
              </a:rPr>
              <a:t>dockerfile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docker</a:t>
            </a:r>
            <a:r>
              <a:rPr lang="en-US" sz="1200" kern="1200" baseline="0" dirty="0" smtClean="0">
                <a:solidFill>
                  <a:schemeClr val="tx1"/>
                </a:solidFill>
                <a:latin typeface="+mn-lt"/>
                <a:ea typeface="+mn-ea"/>
                <a:cs typeface="+mn-cs"/>
              </a:rPr>
              <a:t> run –it –d –u root –w /root image-name /bin/bash, so this will assign a user root and will override nobody user. This specifies what user has to be assigned during the run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VOLUME [“/data”] – this will pre create the directory ‘/data’ and treat as volume. Which means, this directory can be shared between other containers also, </a:t>
            </a:r>
            <a:r>
              <a:rPr lang="en-US" sz="1200" kern="1200" baseline="0" dirty="0" err="1" smtClean="0">
                <a:solidFill>
                  <a:schemeClr val="tx1"/>
                </a:solidFill>
                <a:latin typeface="+mn-lt"/>
                <a:ea typeface="+mn-ea"/>
                <a:cs typeface="+mn-cs"/>
              </a:rPr>
              <a:t>e.g</a:t>
            </a:r>
            <a:r>
              <a:rPr lang="en-US" sz="1200" kern="1200" baseline="0" dirty="0" smtClean="0">
                <a:solidFill>
                  <a:schemeClr val="tx1"/>
                </a:solidFill>
                <a:latin typeface="+mn-lt"/>
                <a:ea typeface="+mn-ea"/>
                <a:cs typeface="+mn-cs"/>
              </a:rPr>
              <a:t> if we create a file after </a:t>
            </a:r>
            <a:r>
              <a:rPr lang="en-US" sz="1200" kern="1200" baseline="0" dirty="0" err="1" smtClean="0">
                <a:solidFill>
                  <a:schemeClr val="tx1"/>
                </a:solidFill>
                <a:latin typeface="+mn-lt"/>
                <a:ea typeface="+mn-ea"/>
                <a:cs typeface="+mn-cs"/>
              </a:rPr>
              <a:t>spinup</a:t>
            </a:r>
            <a:r>
              <a:rPr lang="en-US" sz="1200" kern="1200" baseline="0" dirty="0" smtClean="0">
                <a:solidFill>
                  <a:schemeClr val="tx1"/>
                </a:solidFill>
                <a:latin typeface="+mn-lt"/>
                <a:ea typeface="+mn-ea"/>
                <a:cs typeface="+mn-cs"/>
              </a:rPr>
              <a:t> the container using the image created, this file will be available in other containers also.</a:t>
            </a:r>
          </a:p>
          <a:p>
            <a:r>
              <a:rPr lang="en-US" sz="1200" kern="1200" baseline="0" dirty="0" smtClean="0">
                <a:solidFill>
                  <a:schemeClr val="tx1"/>
                </a:solidFill>
                <a:latin typeface="+mn-lt"/>
                <a:ea typeface="+mn-ea"/>
                <a:cs typeface="+mn-cs"/>
              </a:rPr>
              <a:t>So, when we spin up a new container with below command, it will have the volume /data attached to it and also the files in it.</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docker</a:t>
            </a:r>
            <a:r>
              <a:rPr lang="en-US" sz="1200" kern="1200" baseline="0" dirty="0" smtClean="0">
                <a:solidFill>
                  <a:schemeClr val="tx1"/>
                </a:solidFill>
                <a:latin typeface="+mn-lt"/>
                <a:ea typeface="+mn-ea"/>
                <a:cs typeface="+mn-cs"/>
              </a:rPr>
              <a:t> run –it --privileged=true –volume-from CID Ubuntu /bin/bash</a:t>
            </a:r>
          </a:p>
          <a:p>
            <a:r>
              <a:rPr lang="en-US" sz="1200" kern="1200" baseline="0" dirty="0" smtClean="0">
                <a:solidFill>
                  <a:schemeClr val="tx1"/>
                </a:solidFill>
                <a:latin typeface="+mn-lt"/>
                <a:ea typeface="+mn-ea"/>
                <a:cs typeface="+mn-cs"/>
              </a:rPr>
              <a:t>If we delete the file inside volume in one container, it gets deleted in another container also.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the containers are not connected to host machine, we need to copy the data from host to container. So that file is put inside the container.</a:t>
            </a:r>
          </a:p>
          <a:p>
            <a:r>
              <a:rPr lang="en-US" sz="1200" kern="1200" baseline="0" dirty="0" smtClean="0">
                <a:solidFill>
                  <a:schemeClr val="tx1"/>
                </a:solidFill>
                <a:latin typeface="+mn-lt"/>
                <a:ea typeface="+mn-ea"/>
                <a:cs typeface="+mn-cs"/>
              </a:rPr>
              <a:t>COPY and ADD are same, but ADD will extract the archive files(like zip) – which means if I want to copy 100 files, it will extract all to the specific folder</a:t>
            </a:r>
          </a:p>
          <a:p>
            <a:r>
              <a:rPr lang="en-US" sz="1200" kern="1200" baseline="0" dirty="0" smtClean="0">
                <a:solidFill>
                  <a:schemeClr val="tx1"/>
                </a:solidFill>
                <a:latin typeface="+mn-lt"/>
                <a:ea typeface="+mn-ea"/>
                <a:cs typeface="+mn-cs"/>
              </a:rPr>
              <a:t>      How to create a tar file being in the current directory</a:t>
            </a:r>
          </a:p>
          <a:p>
            <a:r>
              <a:rPr lang="en-US" sz="1200" kern="1200" baseline="0" dirty="0" smtClean="0">
                <a:solidFill>
                  <a:schemeClr val="tx1"/>
                </a:solidFill>
                <a:latin typeface="+mn-lt"/>
                <a:ea typeface="+mn-ea"/>
                <a:cs typeface="+mn-cs"/>
              </a:rPr>
              <a:t>	#tar –</a:t>
            </a:r>
            <a:r>
              <a:rPr lang="en-US" sz="1200" kern="1200" baseline="0" dirty="0" err="1" smtClean="0">
                <a:solidFill>
                  <a:schemeClr val="tx1"/>
                </a:solidFill>
                <a:latin typeface="+mn-lt"/>
                <a:ea typeface="+mn-ea"/>
                <a:cs typeface="+mn-cs"/>
              </a:rPr>
              <a:t>cvf</a:t>
            </a:r>
            <a:r>
              <a:rPr lang="en-US" sz="1200" kern="1200" baseline="0" dirty="0" smtClean="0">
                <a:solidFill>
                  <a:schemeClr val="tx1"/>
                </a:solidFill>
                <a:latin typeface="+mn-lt"/>
                <a:ea typeface="+mn-ea"/>
                <a:cs typeface="+mn-cs"/>
              </a:rPr>
              <a:t> add.tar *</a:t>
            </a:r>
          </a:p>
          <a:p>
            <a:r>
              <a:rPr lang="en-US" sz="1200" kern="1200" baseline="0" dirty="0" smtClean="0">
                <a:solidFill>
                  <a:schemeClr val="tx1"/>
                </a:solidFill>
                <a:latin typeface="+mn-lt"/>
                <a:ea typeface="+mn-ea"/>
                <a:cs typeface="+mn-cs"/>
              </a:rPr>
              <a:t>      How to see the files inside tar/list the files inside the .tar file</a:t>
            </a:r>
          </a:p>
          <a:p>
            <a:r>
              <a:rPr lang="en-US" sz="1200" kern="1200" baseline="0" dirty="0" smtClean="0">
                <a:solidFill>
                  <a:schemeClr val="tx1"/>
                </a:solidFill>
                <a:latin typeface="+mn-lt"/>
                <a:ea typeface="+mn-ea"/>
                <a:cs typeface="+mn-cs"/>
              </a:rPr>
              <a:t>	#tar –</a:t>
            </a:r>
            <a:r>
              <a:rPr lang="en-US" sz="1200" kern="1200" baseline="0" dirty="0" err="1" smtClean="0">
                <a:solidFill>
                  <a:schemeClr val="tx1"/>
                </a:solidFill>
                <a:latin typeface="+mn-lt"/>
                <a:ea typeface="+mn-ea"/>
                <a:cs typeface="+mn-cs"/>
              </a:rPr>
              <a:t>tvf</a:t>
            </a:r>
            <a:r>
              <a:rPr lang="en-US" sz="1200" kern="1200" baseline="0" dirty="0" smtClean="0">
                <a:solidFill>
                  <a:schemeClr val="tx1"/>
                </a:solidFill>
                <a:latin typeface="+mn-lt"/>
                <a:ea typeface="+mn-ea"/>
                <a:cs typeface="+mn-cs"/>
              </a:rPr>
              <a:t> add.tar</a:t>
            </a:r>
          </a:p>
          <a:p>
            <a:r>
              <a:rPr lang="en-US" sz="1200" kern="1200" baseline="0" dirty="0" smtClean="0">
                <a:solidFill>
                  <a:schemeClr val="tx1"/>
                </a:solidFill>
                <a:latin typeface="+mn-lt"/>
                <a:ea typeface="+mn-ea"/>
                <a:cs typeface="+mn-cs"/>
              </a:rPr>
              <a:t>ADD </a:t>
            </a:r>
            <a:r>
              <a:rPr lang="en-US" sz="1200" kern="1200" baseline="0" dirty="0" err="1" smtClean="0">
                <a:solidFill>
                  <a:schemeClr val="tx1"/>
                </a:solidFill>
                <a:latin typeface="+mn-lt"/>
                <a:ea typeface="+mn-ea"/>
                <a:cs typeface="+mn-cs"/>
              </a:rPr>
              <a:t>file.tar.qz</a:t>
            </a:r>
            <a:r>
              <a:rPr lang="en-US" sz="1200" kern="1200" baseline="0" dirty="0" smtClean="0">
                <a:solidFill>
                  <a:schemeClr val="tx1"/>
                </a:solidFill>
                <a:latin typeface="+mn-lt"/>
                <a:ea typeface="+mn-ea"/>
                <a:cs typeface="+mn-cs"/>
              </a:rPr>
              <a:t> /data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EXPOSE 8080 – tells what port has to be published, to access the application</a:t>
            </a:r>
          </a:p>
          <a:p>
            <a:r>
              <a:rPr lang="en-US" sz="1200" kern="1200" baseline="0" dirty="0" smtClean="0">
                <a:solidFill>
                  <a:schemeClr val="tx1"/>
                </a:solidFill>
                <a:latin typeface="+mn-lt"/>
                <a:ea typeface="+mn-ea"/>
                <a:cs typeface="+mn-cs"/>
              </a:rPr>
              <a:t>	HOW to expose a port manually?</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dcoker</a:t>
            </a:r>
            <a:r>
              <a:rPr lang="en-US" sz="1200" kern="1200" baseline="0" dirty="0" smtClean="0">
                <a:solidFill>
                  <a:schemeClr val="tx1"/>
                </a:solidFill>
                <a:latin typeface="+mn-lt"/>
                <a:ea typeface="+mn-ea"/>
                <a:cs typeface="+mn-cs"/>
              </a:rPr>
              <a:t> run –it –p 80:80 –v /</a:t>
            </a:r>
            <a:r>
              <a:rPr lang="en-US" sz="1200" kern="1200" baseline="0" dirty="0" err="1" smtClean="0">
                <a:solidFill>
                  <a:schemeClr val="tx1"/>
                </a:solidFill>
                <a:latin typeface="+mn-lt"/>
                <a:ea typeface="+mn-ea"/>
                <a:cs typeface="+mn-cs"/>
              </a:rPr>
              <a:t>var</a:t>
            </a:r>
            <a:r>
              <a:rPr lang="en-US" sz="1200" kern="1200" baseline="0" dirty="0" smtClean="0">
                <a:solidFill>
                  <a:schemeClr val="tx1"/>
                </a:solidFill>
                <a:latin typeface="+mn-lt"/>
                <a:ea typeface="+mn-ea"/>
                <a:cs typeface="+mn-cs"/>
              </a:rPr>
              <a:t>/www/</a:t>
            </a:r>
            <a:r>
              <a:rPr lang="en-US" sz="1200" kern="1200" baseline="0" dirty="0" err="1" smtClean="0">
                <a:solidFill>
                  <a:schemeClr val="tx1"/>
                </a:solidFill>
                <a:latin typeface="+mn-lt"/>
                <a:ea typeface="+mn-ea"/>
                <a:cs typeface="+mn-cs"/>
              </a:rPr>
              <a:t>html:var</a:t>
            </a:r>
            <a:r>
              <a:rPr lang="en-US" sz="1200" kern="1200" baseline="0" dirty="0" smtClean="0">
                <a:solidFill>
                  <a:schemeClr val="tx1"/>
                </a:solidFill>
                <a:latin typeface="+mn-lt"/>
                <a:ea typeface="+mn-ea"/>
                <a:cs typeface="+mn-cs"/>
              </a:rPr>
              <a:t>/www/html IMAGE-NAME</a:t>
            </a:r>
          </a:p>
          <a:p>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index.html:</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&lt;html&gt;</a:t>
            </a:r>
          </a:p>
          <a:p>
            <a:r>
              <a:rPr lang="en-US" sz="1200" kern="1200" dirty="0" smtClean="0">
                <a:solidFill>
                  <a:schemeClr val="tx1"/>
                </a:solidFill>
                <a:latin typeface="+mn-lt"/>
                <a:ea typeface="+mn-ea"/>
                <a:cs typeface="+mn-cs"/>
              </a:rPr>
              <a:t>   &lt;body style="</a:t>
            </a:r>
            <a:r>
              <a:rPr lang="en-US" sz="1200" kern="1200" dirty="0" err="1" smtClean="0">
                <a:solidFill>
                  <a:schemeClr val="tx1"/>
                </a:solidFill>
                <a:latin typeface="+mn-lt"/>
                <a:ea typeface="+mn-ea"/>
                <a:cs typeface="+mn-cs"/>
              </a:rPr>
              <a:t>background-color:powderblue</a:t>
            </a:r>
            <a:r>
              <a:rPr lang="en-US" sz="1200" kern="1200" dirty="0" smtClean="0">
                <a:solidFill>
                  <a:schemeClr val="tx1"/>
                </a:solidFill>
                <a:latin typeface="+mn-lt"/>
                <a:ea typeface="+mn-ea"/>
                <a:cs typeface="+mn-cs"/>
              </a:rPr>
              <a:t>;"&gt;</a:t>
            </a:r>
          </a:p>
          <a:p>
            <a:r>
              <a:rPr lang="en-US" sz="1200" kern="1200" dirty="0" smtClean="0">
                <a:solidFill>
                  <a:schemeClr val="tx1"/>
                </a:solidFill>
                <a:latin typeface="+mn-lt"/>
                <a:ea typeface="+mn-ea"/>
                <a:cs typeface="+mn-cs"/>
              </a:rPr>
              <a:t>     &lt;h1 style="</a:t>
            </a:r>
            <a:r>
              <a:rPr lang="en-US" sz="1200" kern="1200" dirty="0" err="1" smtClean="0">
                <a:solidFill>
                  <a:schemeClr val="tx1"/>
                </a:solidFill>
                <a:latin typeface="+mn-lt"/>
                <a:ea typeface="+mn-ea"/>
                <a:cs typeface="+mn-cs"/>
              </a:rPr>
              <a:t>color:red</a:t>
            </a:r>
            <a:r>
              <a:rPr lang="en-US" sz="1200" kern="1200" dirty="0" smtClean="0">
                <a:solidFill>
                  <a:schemeClr val="tx1"/>
                </a:solidFill>
                <a:latin typeface="+mn-lt"/>
                <a:ea typeface="+mn-ea"/>
                <a:cs typeface="+mn-cs"/>
              </a:rPr>
              <a:t>;"&gt;</a:t>
            </a:r>
            <a:r>
              <a:rPr lang="en-US" sz="1200" kern="1200" dirty="0" err="1" smtClean="0">
                <a:solidFill>
                  <a:schemeClr val="tx1"/>
                </a:solidFill>
                <a:latin typeface="+mn-lt"/>
                <a:ea typeface="+mn-ea"/>
                <a:cs typeface="+mn-cs"/>
              </a:rPr>
              <a:t>DataBytes</a:t>
            </a:r>
            <a:r>
              <a:rPr lang="en-US" sz="1200" kern="1200" dirty="0" smtClean="0">
                <a:solidFill>
                  <a:schemeClr val="tx1"/>
                </a:solidFill>
                <a:latin typeface="+mn-lt"/>
                <a:ea typeface="+mn-ea"/>
                <a:cs typeface="+mn-cs"/>
              </a:rPr>
              <a:t> Training Portal&lt;/h1&gt;</a:t>
            </a:r>
          </a:p>
          <a:p>
            <a:r>
              <a:rPr lang="en-US" sz="1200" kern="1200" dirty="0" smtClean="0">
                <a:solidFill>
                  <a:schemeClr val="tx1"/>
                </a:solidFill>
                <a:latin typeface="+mn-lt"/>
                <a:ea typeface="+mn-ea"/>
                <a:cs typeface="+mn-cs"/>
              </a:rPr>
              <a:t>	&lt;/body&gt; </a:t>
            </a:r>
          </a:p>
          <a:p>
            <a:r>
              <a:rPr lang="en-US" sz="1200" kern="1200" dirty="0" smtClean="0">
                <a:solidFill>
                  <a:schemeClr val="tx1"/>
                </a:solidFill>
                <a:latin typeface="+mn-lt"/>
                <a:ea typeface="+mn-ea"/>
                <a:cs typeface="+mn-cs"/>
              </a:rPr>
              <a:t>&lt;/html&gt;</a:t>
            </a:r>
          </a:p>
          <a:p>
            <a:r>
              <a:rPr lang="en-US" sz="1200" kern="1200" dirty="0" smtClean="0">
                <a:solidFill>
                  <a:schemeClr val="tx1"/>
                </a:solidFill>
                <a:latin typeface="+mn-lt"/>
                <a:ea typeface="+mn-ea"/>
                <a:cs typeface="+mn-cs"/>
              </a:rPr>
              <a:t>http://goinbigdata.com/docker-run-vs-cmd-vs-entrypoint/</a:t>
            </a:r>
          </a:p>
          <a:p>
            <a:r>
              <a:rPr lang="en-US" sz="1200" b="1" i="0" kern="1200" dirty="0" smtClean="0">
                <a:solidFill>
                  <a:schemeClr val="tx1"/>
                </a:solidFill>
                <a:latin typeface="+mn-lt"/>
                <a:ea typeface="+mn-ea"/>
                <a:cs typeface="+mn-cs"/>
              </a:rPr>
              <a:t>RUN</a:t>
            </a:r>
          </a:p>
          <a:p>
            <a:r>
              <a:rPr lang="en-US" sz="1200" b="0" i="0" kern="1200" dirty="0" smtClean="0">
                <a:solidFill>
                  <a:schemeClr val="tx1"/>
                </a:solidFill>
                <a:latin typeface="+mn-lt"/>
                <a:ea typeface="+mn-ea"/>
                <a:cs typeface="+mn-cs"/>
              </a:rPr>
              <a:t>RUN instruction allows you to install your application and packages requited for it. It executes any commands on top of the current image and creates a new layer by committing the results. Often you will find multiple RUN instructions in a </a:t>
            </a:r>
            <a:r>
              <a:rPr lang="en-US" sz="1200" b="0" i="0" kern="1200" dirty="0" err="1" smtClean="0">
                <a:solidFill>
                  <a:schemeClr val="tx1"/>
                </a:solidFill>
                <a:latin typeface="+mn-lt"/>
                <a:ea typeface="+mn-ea"/>
                <a:cs typeface="+mn-cs"/>
              </a:rPr>
              <a:t>Dockerfile</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RUN has two forms:</a:t>
            </a:r>
          </a:p>
          <a:p>
            <a:r>
              <a:rPr lang="en-US" sz="1200" b="0" i="0" kern="1200" dirty="0" smtClean="0">
                <a:solidFill>
                  <a:schemeClr val="tx1"/>
                </a:solidFill>
                <a:latin typeface="+mn-lt"/>
                <a:ea typeface="+mn-ea"/>
                <a:cs typeface="+mn-cs"/>
              </a:rPr>
              <a:t>RUN &lt;command&gt; (shell form)</a:t>
            </a:r>
          </a:p>
          <a:p>
            <a:r>
              <a:rPr lang="en-US" sz="1200" b="0" i="0" kern="1200" dirty="0" smtClean="0">
                <a:solidFill>
                  <a:schemeClr val="tx1"/>
                </a:solidFill>
                <a:latin typeface="+mn-lt"/>
                <a:ea typeface="+mn-ea"/>
                <a:cs typeface="+mn-cs"/>
              </a:rPr>
              <a:t>RUN ["executable", "param1", "param2"] (exec form)</a:t>
            </a:r>
          </a:p>
          <a:p>
            <a:r>
              <a:rPr lang="en-US" sz="1200" b="0" i="0" kern="1200" dirty="0" smtClean="0">
                <a:solidFill>
                  <a:schemeClr val="tx1"/>
                </a:solidFill>
                <a:latin typeface="+mn-lt"/>
                <a:ea typeface="+mn-ea"/>
                <a:cs typeface="+mn-cs"/>
              </a:rPr>
              <a:t>(The forms are described in detail in </a:t>
            </a:r>
            <a:r>
              <a:rPr lang="en-US" sz="1200" b="0" i="1" kern="1200" dirty="0" smtClean="0">
                <a:solidFill>
                  <a:schemeClr val="tx1"/>
                </a:solidFill>
                <a:latin typeface="+mn-lt"/>
                <a:ea typeface="+mn-ea"/>
                <a:cs typeface="+mn-cs"/>
              </a:rPr>
              <a:t>Shell and Exec forms</a:t>
            </a:r>
            <a:r>
              <a:rPr lang="en-US" sz="1200" b="0" i="0" kern="1200" dirty="0" smtClean="0">
                <a:solidFill>
                  <a:schemeClr val="tx1"/>
                </a:solidFill>
                <a:latin typeface="+mn-lt"/>
                <a:ea typeface="+mn-ea"/>
                <a:cs typeface="+mn-cs"/>
              </a:rPr>
              <a:t> section above.)</a:t>
            </a:r>
          </a:p>
          <a:p>
            <a:r>
              <a:rPr lang="en-US" sz="1200" b="0" i="0" kern="1200" dirty="0" smtClean="0">
                <a:solidFill>
                  <a:schemeClr val="tx1"/>
                </a:solidFill>
                <a:latin typeface="+mn-lt"/>
                <a:ea typeface="+mn-ea"/>
                <a:cs typeface="+mn-cs"/>
              </a:rPr>
              <a:t>A good illustration of RUN instruction would be to install multiple version control systems packages:</a:t>
            </a:r>
          </a:p>
          <a:p>
            <a:r>
              <a:rPr lang="en-US" dirty="0" smtClean="0"/>
              <a:t>RUN apt-get update &amp;&amp; apt-get install -y \ </a:t>
            </a:r>
            <a:r>
              <a:rPr lang="en-US" dirty="0" err="1" smtClean="0"/>
              <a:t>bzr</a:t>
            </a:r>
            <a:r>
              <a:rPr lang="en-US" dirty="0" smtClean="0"/>
              <a:t> \ </a:t>
            </a:r>
            <a:r>
              <a:rPr lang="en-US" dirty="0" err="1" smtClean="0"/>
              <a:t>cvs</a:t>
            </a:r>
            <a:r>
              <a:rPr lang="en-US" dirty="0" smtClean="0"/>
              <a:t> \ </a:t>
            </a:r>
            <a:r>
              <a:rPr lang="en-US" dirty="0" err="1" smtClean="0"/>
              <a:t>git</a:t>
            </a:r>
            <a:r>
              <a:rPr lang="en-US" dirty="0" smtClean="0"/>
              <a:t> \ mercurial \ subversion </a:t>
            </a:r>
            <a:r>
              <a:rPr lang="en-US" sz="1200" b="0" i="0" kern="1200" dirty="0" smtClean="0">
                <a:solidFill>
                  <a:schemeClr val="tx1"/>
                </a:solidFill>
                <a:latin typeface="+mn-lt"/>
                <a:ea typeface="+mn-ea"/>
                <a:cs typeface="+mn-cs"/>
              </a:rPr>
              <a:t>Note that apt-get update and apt-get install are executed in a single RUN instruction. This is done to make sure that the latest packages will be installed. If apt-get install were in a separate RUN instruction, then it would reuse a layer added by apt-get update, which could had been created a long time ago.</a:t>
            </a:r>
          </a:p>
          <a:p>
            <a:r>
              <a:rPr lang="en-US" sz="1200" b="1" i="0" kern="1200" dirty="0" smtClean="0">
                <a:solidFill>
                  <a:schemeClr val="tx1"/>
                </a:solidFill>
                <a:latin typeface="+mn-lt"/>
                <a:ea typeface="+mn-ea"/>
                <a:cs typeface="+mn-cs"/>
              </a:rPr>
              <a:t>CMD</a:t>
            </a:r>
          </a:p>
          <a:p>
            <a:r>
              <a:rPr lang="en-US" sz="1200" b="0" i="0" kern="1200" dirty="0" smtClean="0">
                <a:solidFill>
                  <a:schemeClr val="tx1"/>
                </a:solidFill>
                <a:latin typeface="+mn-lt"/>
                <a:ea typeface="+mn-ea"/>
                <a:cs typeface="+mn-cs"/>
              </a:rPr>
              <a:t>CMD instruction allows you to set a </a:t>
            </a:r>
            <a:r>
              <a:rPr lang="en-US" sz="1200" b="0" i="1" kern="1200" dirty="0" smtClean="0">
                <a:solidFill>
                  <a:schemeClr val="tx1"/>
                </a:solidFill>
                <a:latin typeface="+mn-lt"/>
                <a:ea typeface="+mn-ea"/>
                <a:cs typeface="+mn-cs"/>
              </a:rPr>
              <a:t>default</a:t>
            </a:r>
            <a:r>
              <a:rPr lang="en-US" sz="1200" b="0" i="0" kern="1200" dirty="0" smtClean="0">
                <a:solidFill>
                  <a:schemeClr val="tx1"/>
                </a:solidFill>
                <a:latin typeface="+mn-lt"/>
                <a:ea typeface="+mn-ea"/>
                <a:cs typeface="+mn-cs"/>
              </a:rPr>
              <a:t> command, which will be executed only when you run container without specifying a command. If </a:t>
            </a:r>
            <a:r>
              <a:rPr lang="en-US" sz="1200" b="0" i="0" kern="1200" dirty="0" err="1" smtClean="0">
                <a:solidFill>
                  <a:schemeClr val="tx1"/>
                </a:solidFill>
                <a:latin typeface="+mn-lt"/>
                <a:ea typeface="+mn-ea"/>
                <a:cs typeface="+mn-cs"/>
              </a:rPr>
              <a:t>Docker</a:t>
            </a:r>
            <a:r>
              <a:rPr lang="en-US" sz="1200" b="0" i="0" kern="1200" dirty="0" smtClean="0">
                <a:solidFill>
                  <a:schemeClr val="tx1"/>
                </a:solidFill>
                <a:latin typeface="+mn-lt"/>
                <a:ea typeface="+mn-ea"/>
                <a:cs typeface="+mn-cs"/>
              </a:rPr>
              <a:t> container runs with a command, the default command will be ignored. If </a:t>
            </a:r>
            <a:r>
              <a:rPr lang="en-US" sz="1200" b="0" i="0" kern="1200" dirty="0" err="1" smtClean="0">
                <a:solidFill>
                  <a:schemeClr val="tx1"/>
                </a:solidFill>
                <a:latin typeface="+mn-lt"/>
                <a:ea typeface="+mn-ea"/>
                <a:cs typeface="+mn-cs"/>
              </a:rPr>
              <a:t>Dockerfile</a:t>
            </a:r>
            <a:r>
              <a:rPr lang="en-US" sz="1200" b="0" i="0" kern="1200" dirty="0" smtClean="0">
                <a:solidFill>
                  <a:schemeClr val="tx1"/>
                </a:solidFill>
                <a:latin typeface="+mn-lt"/>
                <a:ea typeface="+mn-ea"/>
                <a:cs typeface="+mn-cs"/>
              </a:rPr>
              <a:t> has more than one CMD instruction, all but last CMD instructions are ignored.</a:t>
            </a:r>
          </a:p>
          <a:p>
            <a:r>
              <a:rPr lang="en-US" sz="1200" b="0" i="0" kern="1200" dirty="0" smtClean="0">
                <a:solidFill>
                  <a:schemeClr val="tx1"/>
                </a:solidFill>
                <a:latin typeface="+mn-lt"/>
                <a:ea typeface="+mn-ea"/>
                <a:cs typeface="+mn-cs"/>
              </a:rPr>
              <a:t>CMD has three forms:</a:t>
            </a:r>
          </a:p>
          <a:p>
            <a:r>
              <a:rPr lang="en-US" sz="1200" b="0" i="0" kern="1200" dirty="0" smtClean="0">
                <a:solidFill>
                  <a:schemeClr val="tx1"/>
                </a:solidFill>
                <a:latin typeface="+mn-lt"/>
                <a:ea typeface="+mn-ea"/>
                <a:cs typeface="+mn-cs"/>
              </a:rPr>
              <a:t>CMD ["executable","param1","param2"] (exec form, preferred)</a:t>
            </a:r>
          </a:p>
          <a:p>
            <a:r>
              <a:rPr lang="en-US" sz="1200" b="0" i="0" kern="1200" dirty="0" smtClean="0">
                <a:solidFill>
                  <a:schemeClr val="tx1"/>
                </a:solidFill>
                <a:latin typeface="+mn-lt"/>
                <a:ea typeface="+mn-ea"/>
                <a:cs typeface="+mn-cs"/>
              </a:rPr>
              <a:t>CMD ["param1","param2"] (sets additional default parameters for ENTRYPOINT in </a:t>
            </a:r>
            <a:r>
              <a:rPr lang="en-US" sz="1200" b="0" i="1" kern="1200" dirty="0" smtClean="0">
                <a:solidFill>
                  <a:schemeClr val="tx1"/>
                </a:solidFill>
                <a:latin typeface="+mn-lt"/>
                <a:ea typeface="+mn-ea"/>
                <a:cs typeface="+mn-cs"/>
              </a:rPr>
              <a:t>exec</a:t>
            </a:r>
            <a:r>
              <a:rPr lang="en-US" sz="1200" b="0" i="0" kern="1200" dirty="0" smtClean="0">
                <a:solidFill>
                  <a:schemeClr val="tx1"/>
                </a:solidFill>
                <a:latin typeface="+mn-lt"/>
                <a:ea typeface="+mn-ea"/>
                <a:cs typeface="+mn-cs"/>
              </a:rPr>
              <a:t> form)</a:t>
            </a:r>
          </a:p>
          <a:p>
            <a:r>
              <a:rPr lang="en-US" sz="1200" b="0" i="0" kern="1200" dirty="0" smtClean="0">
                <a:solidFill>
                  <a:schemeClr val="tx1"/>
                </a:solidFill>
                <a:latin typeface="+mn-lt"/>
                <a:ea typeface="+mn-ea"/>
                <a:cs typeface="+mn-cs"/>
              </a:rPr>
              <a:t>CMD command param1 param2 (shell form)</a:t>
            </a:r>
          </a:p>
          <a:p>
            <a:r>
              <a:rPr lang="en-US" sz="1200" b="0" i="0" kern="1200" dirty="0" smtClean="0">
                <a:solidFill>
                  <a:schemeClr val="tx1"/>
                </a:solidFill>
                <a:latin typeface="+mn-lt"/>
                <a:ea typeface="+mn-ea"/>
                <a:cs typeface="+mn-cs"/>
              </a:rPr>
              <a:t>Again, the first and third forms were explained in </a:t>
            </a:r>
            <a:r>
              <a:rPr lang="en-US" sz="1200" b="0" i="1" kern="1200" dirty="0" smtClean="0">
                <a:solidFill>
                  <a:schemeClr val="tx1"/>
                </a:solidFill>
                <a:latin typeface="+mn-lt"/>
                <a:ea typeface="+mn-ea"/>
                <a:cs typeface="+mn-cs"/>
              </a:rPr>
              <a:t>Shell and Exec forms</a:t>
            </a:r>
            <a:r>
              <a:rPr lang="en-US" sz="1200" b="0" i="0" kern="1200" dirty="0" smtClean="0">
                <a:solidFill>
                  <a:schemeClr val="tx1"/>
                </a:solidFill>
                <a:latin typeface="+mn-lt"/>
                <a:ea typeface="+mn-ea"/>
                <a:cs typeface="+mn-cs"/>
              </a:rPr>
              <a:t> section. The second one is used together with ENTRYPOINT instruction in </a:t>
            </a:r>
            <a:r>
              <a:rPr lang="en-US" sz="1200" b="0" i="1" kern="1200" dirty="0" smtClean="0">
                <a:solidFill>
                  <a:schemeClr val="tx1"/>
                </a:solidFill>
                <a:latin typeface="+mn-lt"/>
                <a:ea typeface="+mn-ea"/>
                <a:cs typeface="+mn-cs"/>
              </a:rPr>
              <a:t>exec</a:t>
            </a:r>
            <a:r>
              <a:rPr lang="en-US" sz="1200" b="0" i="0" kern="1200" dirty="0" smtClean="0">
                <a:solidFill>
                  <a:schemeClr val="tx1"/>
                </a:solidFill>
                <a:latin typeface="+mn-lt"/>
                <a:ea typeface="+mn-ea"/>
                <a:cs typeface="+mn-cs"/>
              </a:rPr>
              <a:t> form. It sets default parameters that will be added after ENTRYPOINT parameters if container runs without command line arguments. See ENTRYPOINT for example.</a:t>
            </a:r>
          </a:p>
          <a:p>
            <a:endParaRPr lang="en-US" dirty="0"/>
          </a:p>
        </p:txBody>
      </p:sp>
      <p:sp>
        <p:nvSpPr>
          <p:cNvPr id="4" name="Slide Number Placeholder 3"/>
          <p:cNvSpPr>
            <a:spLocks noGrp="1"/>
          </p:cNvSpPr>
          <p:nvPr>
            <p:ph type="sldNum" sz="quarter" idx="10"/>
          </p:nvPr>
        </p:nvSpPr>
        <p:spPr/>
        <p:txBody>
          <a:bodyPr/>
          <a:lstStyle/>
          <a:p>
            <a:fld id="{52C7C8DE-FD51-4A9C-8802-2A98458CC7D7}" type="slidenum">
              <a:rPr lang="en-US" smtClean="0"/>
              <a:pPr/>
              <a:t>24</a:t>
            </a:fld>
            <a:endParaRPr lang="en-US"/>
          </a:p>
        </p:txBody>
      </p:sp>
    </p:spTree>
    <p:extLst>
      <p:ext uri="{BB962C8B-B14F-4D97-AF65-F5344CB8AC3E}">
        <p14:creationId xmlns="" xmlns:p14="http://schemas.microsoft.com/office/powerpoint/2010/main" val="4219190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527798AF-4C0B-4DAC-858E-EA0B808139BB}" type="datetimeFigureOut">
              <a:rPr lang="en-US" smtClean="0"/>
              <a:pPr/>
              <a:t>12/24/2018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ACA24DF-2385-4938-8532-B3F9DA0308D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27798AF-4C0B-4DAC-858E-EA0B808139BB}" type="datetimeFigureOut">
              <a:rPr lang="en-US" smtClean="0"/>
              <a:pPr/>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CA24DF-2385-4938-8532-B3F9DA0308D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27798AF-4C0B-4DAC-858E-EA0B808139BB}" type="datetimeFigureOut">
              <a:rPr lang="en-US" smtClean="0"/>
              <a:pPr/>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CA24DF-2385-4938-8532-B3F9DA0308D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527798AF-4C0B-4DAC-858E-EA0B808139BB}" type="datetimeFigureOut">
              <a:rPr lang="en-US" smtClean="0"/>
              <a:pPr/>
              <a:t>12/24/2018</a:t>
            </a:fld>
            <a:endParaRPr lang="en-US"/>
          </a:p>
        </p:txBody>
      </p:sp>
      <p:sp>
        <p:nvSpPr>
          <p:cNvPr id="9" name="Slide Number Placeholder 8"/>
          <p:cNvSpPr>
            <a:spLocks noGrp="1"/>
          </p:cNvSpPr>
          <p:nvPr>
            <p:ph type="sldNum" sz="quarter" idx="15"/>
          </p:nvPr>
        </p:nvSpPr>
        <p:spPr/>
        <p:txBody>
          <a:bodyPr rtlCol="0"/>
          <a:lstStyle/>
          <a:p>
            <a:fld id="{8ACA24DF-2385-4938-8532-B3F9DA0308D0}"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527798AF-4C0B-4DAC-858E-EA0B808139BB}" type="datetimeFigureOut">
              <a:rPr lang="en-US" smtClean="0"/>
              <a:pPr/>
              <a:t>12/24/2018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ACA24DF-2385-4938-8532-B3F9DA0308D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27798AF-4C0B-4DAC-858E-EA0B808139BB}" type="datetimeFigureOut">
              <a:rPr lang="en-US" smtClean="0"/>
              <a:pPr/>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CA24DF-2385-4938-8532-B3F9DA0308D0}"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27798AF-4C0B-4DAC-858E-EA0B808139BB}" type="datetimeFigureOut">
              <a:rPr lang="en-US" smtClean="0"/>
              <a:pPr/>
              <a:t>12/24/2018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CA24DF-2385-4938-8532-B3F9DA0308D0}"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527798AF-4C0B-4DAC-858E-EA0B808139BB}" type="datetimeFigureOut">
              <a:rPr lang="en-US" smtClean="0"/>
              <a:pPr/>
              <a:t>12/24/2018</a:t>
            </a:fld>
            <a:endParaRPr lang="en-US"/>
          </a:p>
        </p:txBody>
      </p:sp>
      <p:sp>
        <p:nvSpPr>
          <p:cNvPr id="7" name="Slide Number Placeholder 6"/>
          <p:cNvSpPr>
            <a:spLocks noGrp="1"/>
          </p:cNvSpPr>
          <p:nvPr>
            <p:ph type="sldNum" sz="quarter" idx="11"/>
          </p:nvPr>
        </p:nvSpPr>
        <p:spPr/>
        <p:txBody>
          <a:bodyPr rtlCol="0"/>
          <a:lstStyle/>
          <a:p>
            <a:fld id="{8ACA24DF-2385-4938-8532-B3F9DA0308D0}"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7798AF-4C0B-4DAC-858E-EA0B808139BB}" type="datetimeFigureOut">
              <a:rPr lang="en-US" smtClean="0"/>
              <a:pPr/>
              <a:t>12/24/2018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CA24DF-2385-4938-8532-B3F9DA0308D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527798AF-4C0B-4DAC-858E-EA0B808139BB}" type="datetimeFigureOut">
              <a:rPr lang="en-US" smtClean="0"/>
              <a:pPr/>
              <a:t>12/24/2018</a:t>
            </a:fld>
            <a:endParaRPr lang="en-US"/>
          </a:p>
        </p:txBody>
      </p:sp>
      <p:sp>
        <p:nvSpPr>
          <p:cNvPr id="22" name="Slide Number Placeholder 21"/>
          <p:cNvSpPr>
            <a:spLocks noGrp="1"/>
          </p:cNvSpPr>
          <p:nvPr>
            <p:ph type="sldNum" sz="quarter" idx="15"/>
          </p:nvPr>
        </p:nvSpPr>
        <p:spPr/>
        <p:txBody>
          <a:bodyPr rtlCol="0"/>
          <a:lstStyle/>
          <a:p>
            <a:fld id="{8ACA24DF-2385-4938-8532-B3F9DA0308D0}"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27798AF-4C0B-4DAC-858E-EA0B808139BB}" type="datetimeFigureOut">
              <a:rPr lang="en-US" smtClean="0"/>
              <a:pPr/>
              <a:t>12/24/2018</a:t>
            </a:fld>
            <a:endParaRPr lang="en-US"/>
          </a:p>
        </p:txBody>
      </p:sp>
      <p:sp>
        <p:nvSpPr>
          <p:cNvPr id="18" name="Slide Number Placeholder 17"/>
          <p:cNvSpPr>
            <a:spLocks noGrp="1"/>
          </p:cNvSpPr>
          <p:nvPr>
            <p:ph type="sldNum" sz="quarter" idx="11"/>
          </p:nvPr>
        </p:nvSpPr>
        <p:spPr/>
        <p:txBody>
          <a:bodyPr rtlCol="0"/>
          <a:lstStyle/>
          <a:p>
            <a:fld id="{8ACA24DF-2385-4938-8532-B3F9DA0308D0}"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27798AF-4C0B-4DAC-858E-EA0B808139BB}" type="datetimeFigureOut">
              <a:rPr lang="en-US" smtClean="0"/>
              <a:pPr/>
              <a:t>12/24/2018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ACA24DF-2385-4938-8532-B3F9DA0308D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172.17.0.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docker.com/install/linux/docker-ce/ubuntu/"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447800"/>
            <a:ext cx="6172200" cy="1894362"/>
          </a:xfrm>
        </p:spPr>
        <p:txBody>
          <a:bodyPr>
            <a:normAutofit/>
          </a:bodyPr>
          <a:lstStyle/>
          <a:p>
            <a:r>
              <a:rPr lang="en-US" sz="5400" dirty="0" smtClean="0"/>
              <a:t>DEVOPS</a:t>
            </a:r>
            <a:endParaRPr lang="en-US" sz="5400" dirty="0"/>
          </a:p>
        </p:txBody>
      </p:sp>
      <p:sp>
        <p:nvSpPr>
          <p:cNvPr id="3" name="Subtitle 2"/>
          <p:cNvSpPr>
            <a:spLocks noGrp="1"/>
          </p:cNvSpPr>
          <p:nvPr>
            <p:ph type="subTitle" idx="1"/>
          </p:nvPr>
        </p:nvSpPr>
        <p:spPr/>
        <p:txBody>
          <a:bodyPr>
            <a:normAutofit fontScale="85000" lnSpcReduction="20000"/>
          </a:bodyPr>
          <a:lstStyle/>
          <a:p>
            <a:endParaRPr lang="en-US" dirty="0" smtClean="0"/>
          </a:p>
          <a:p>
            <a:endParaRPr lang="en-US" dirty="0"/>
          </a:p>
          <a:p>
            <a:r>
              <a:rPr lang="en-US" dirty="0" smtClean="0"/>
              <a:t>		</a:t>
            </a:r>
          </a:p>
          <a:p>
            <a:endParaRPr lang="en-US" dirty="0"/>
          </a:p>
          <a:p>
            <a:r>
              <a:rPr lang="en-US" dirty="0" smtClean="0"/>
              <a:t>					</a:t>
            </a:r>
            <a:r>
              <a:rPr lang="en-US" dirty="0" err="1" smtClean="0"/>
              <a:t>Karthik</a:t>
            </a:r>
            <a:r>
              <a:rPr lang="en-US" dirty="0" smtClean="0"/>
              <a:t> M</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Architecture</a:t>
            </a:r>
            <a:endParaRPr lang="en-US" dirty="0"/>
          </a:p>
        </p:txBody>
      </p:sp>
      <p:pic>
        <p:nvPicPr>
          <p:cNvPr id="161794" name="Picture 2"/>
          <p:cNvPicPr>
            <a:picLocks noGrp="1" noChangeAspect="1" noChangeArrowheads="1"/>
          </p:cNvPicPr>
          <p:nvPr>
            <p:ph sz="quarter" idx="1"/>
          </p:nvPr>
        </p:nvPicPr>
        <p:blipFill>
          <a:blip r:embed="rId2"/>
          <a:srcRect/>
          <a:stretch>
            <a:fillRect/>
          </a:stretch>
        </p:blipFill>
        <p:spPr bwMode="auto">
          <a:xfrm>
            <a:off x="685800" y="1600200"/>
            <a:ext cx="7445967" cy="4210326"/>
          </a:xfrm>
          <a:prstGeom prst="rect">
            <a:avLst/>
          </a:prstGeom>
          <a:noFill/>
          <a:ln w="9525">
            <a:noFill/>
            <a:miter lim="800000"/>
            <a:headEnd/>
            <a:tailEnd/>
          </a:ln>
          <a:effectLst/>
        </p:spPr>
      </p:pic>
      <p:sp>
        <p:nvSpPr>
          <p:cNvPr id="5" name="TextBox 4"/>
          <p:cNvSpPr txBox="1"/>
          <p:nvPr/>
        </p:nvSpPr>
        <p:spPr>
          <a:xfrm>
            <a:off x="762000" y="6096000"/>
            <a:ext cx="3352800" cy="381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Virtualization</a:t>
            </a:r>
            <a:endParaRPr lang="en-US" dirty="0"/>
          </a:p>
        </p:txBody>
      </p:sp>
      <p:sp>
        <p:nvSpPr>
          <p:cNvPr id="6" name="TextBox 5"/>
          <p:cNvSpPr txBox="1"/>
          <p:nvPr/>
        </p:nvSpPr>
        <p:spPr>
          <a:xfrm>
            <a:off x="4724400" y="6172200"/>
            <a:ext cx="3352800" cy="381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Containers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and Installations	</a:t>
            </a:r>
            <a:endParaRPr lang="en-US" dirty="0"/>
          </a:p>
        </p:txBody>
      </p:sp>
      <p:sp>
        <p:nvSpPr>
          <p:cNvPr id="3" name="Content Placeholder 2"/>
          <p:cNvSpPr>
            <a:spLocks noGrp="1"/>
          </p:cNvSpPr>
          <p:nvPr>
            <p:ph sz="quarter" idx="1"/>
          </p:nvPr>
        </p:nvSpPr>
        <p:spPr/>
        <p:txBody>
          <a:bodyPr>
            <a:normAutofit fontScale="62500" lnSpcReduction="20000"/>
          </a:bodyPr>
          <a:lstStyle/>
          <a:p>
            <a:r>
              <a:rPr lang="en-US" dirty="0" smtClean="0"/>
              <a:t>Requirements:</a:t>
            </a:r>
            <a:br>
              <a:rPr lang="en-US" dirty="0" smtClean="0"/>
            </a:br>
            <a:r>
              <a:rPr lang="en-US" dirty="0" smtClean="0"/>
              <a:t>	- 64-bit architecture	  </a:t>
            </a:r>
            <a:br>
              <a:rPr lang="en-US" dirty="0" smtClean="0"/>
            </a:br>
            <a:r>
              <a:rPr lang="en-US" dirty="0" smtClean="0"/>
              <a:t>	- Linux 3.8 or later Kernel versions</a:t>
            </a:r>
            <a:br>
              <a:rPr lang="en-US" dirty="0" smtClean="0"/>
            </a:br>
            <a:endParaRPr lang="en-US" dirty="0" smtClean="0"/>
          </a:p>
          <a:p>
            <a:r>
              <a:rPr lang="en-US" dirty="0" smtClean="0"/>
              <a:t>Installation Steps:</a:t>
            </a:r>
            <a:br>
              <a:rPr lang="en-US" dirty="0" smtClean="0"/>
            </a:br>
            <a:r>
              <a:rPr lang="en-US" dirty="0" smtClean="0"/>
              <a:t>=====================	</a:t>
            </a:r>
            <a:br>
              <a:rPr lang="en-US" dirty="0" smtClean="0"/>
            </a:br>
            <a:r>
              <a:rPr lang="en-US" dirty="0" smtClean="0"/>
              <a:t>1. Setup Stable repository:</a:t>
            </a:r>
            <a:br>
              <a:rPr lang="en-US" dirty="0" smtClean="0"/>
            </a:br>
            <a:r>
              <a:rPr lang="en-US" dirty="0" smtClean="0"/>
              <a:t>	$</a:t>
            </a:r>
            <a:r>
              <a:rPr lang="en-US" dirty="0" err="1" smtClean="0"/>
              <a:t>sudo</a:t>
            </a:r>
            <a:r>
              <a:rPr lang="en-US" dirty="0" smtClean="0"/>
              <a:t> add-apt-repository "</a:t>
            </a:r>
            <a:r>
              <a:rPr lang="en-US" dirty="0" err="1" smtClean="0"/>
              <a:t>deb</a:t>
            </a:r>
            <a:r>
              <a:rPr lang="en-US" dirty="0" smtClean="0"/>
              <a:t> [arch=amd64] http s://download.docker.com/linux/ubuntu $(</a:t>
            </a:r>
            <a:r>
              <a:rPr lang="en-US" dirty="0" err="1" smtClean="0"/>
              <a:t>lsb_release</a:t>
            </a:r>
            <a:r>
              <a:rPr lang="en-US" dirty="0" smtClean="0"/>
              <a:t> -</a:t>
            </a:r>
            <a:r>
              <a:rPr lang="en-US" dirty="0" err="1" smtClean="0"/>
              <a:t>cs</a:t>
            </a:r>
            <a:r>
              <a:rPr lang="en-US" dirty="0" smtClean="0"/>
              <a:t>) stable"</a:t>
            </a:r>
            <a:br>
              <a:rPr lang="en-US" dirty="0" smtClean="0"/>
            </a:br>
            <a:r>
              <a:rPr lang="en-US" dirty="0" smtClean="0"/>
              <a:t>	</a:t>
            </a:r>
            <a:br>
              <a:rPr lang="en-US" dirty="0" smtClean="0"/>
            </a:br>
            <a:r>
              <a:rPr lang="en-US" dirty="0" smtClean="0"/>
              <a:t>2. Update apt package index:</a:t>
            </a:r>
            <a:br>
              <a:rPr lang="en-US" dirty="0" smtClean="0"/>
            </a:br>
            <a:r>
              <a:rPr lang="en-US" dirty="0" smtClean="0"/>
              <a:t>	$ </a:t>
            </a:r>
            <a:r>
              <a:rPr lang="en-US" dirty="0" err="1" smtClean="0"/>
              <a:t>sudo</a:t>
            </a:r>
            <a:r>
              <a:rPr lang="en-US" dirty="0" smtClean="0"/>
              <a:t> apt-get update</a:t>
            </a:r>
            <a:br>
              <a:rPr lang="en-US" dirty="0" smtClean="0"/>
            </a:br>
            <a:r>
              <a:rPr lang="en-US" dirty="0" smtClean="0"/>
              <a:t>	</a:t>
            </a:r>
            <a:br>
              <a:rPr lang="en-US" dirty="0" smtClean="0"/>
            </a:br>
            <a:r>
              <a:rPr lang="en-US" dirty="0" smtClean="0"/>
              <a:t>3. Install Latest version of </a:t>
            </a:r>
            <a:r>
              <a:rPr lang="en-US" dirty="0" err="1" smtClean="0"/>
              <a:t>Docker</a:t>
            </a:r>
            <a:r>
              <a:rPr lang="en-US" dirty="0" smtClean="0"/>
              <a:t/>
            </a:r>
            <a:br>
              <a:rPr lang="en-US" dirty="0" smtClean="0"/>
            </a:br>
            <a:r>
              <a:rPr lang="en-US" dirty="0" smtClean="0"/>
              <a:t>	$ </a:t>
            </a:r>
            <a:r>
              <a:rPr lang="en-US" dirty="0" err="1" smtClean="0"/>
              <a:t>sudo</a:t>
            </a:r>
            <a:r>
              <a:rPr lang="en-US" dirty="0" smtClean="0"/>
              <a:t> apt-get install </a:t>
            </a:r>
            <a:r>
              <a:rPr lang="en-US" dirty="0" err="1" smtClean="0"/>
              <a:t>docker-ce</a:t>
            </a:r>
            <a:endParaRPr lang="en-US" dirty="0" smtClean="0"/>
          </a:p>
          <a:p>
            <a:pPr lvl="1"/>
            <a:r>
              <a:rPr lang="en-US" dirty="0" smtClean="0"/>
              <a:t>CE  - Community edition – for developers and for trying </a:t>
            </a:r>
            <a:r>
              <a:rPr lang="en-US" dirty="0" err="1" smtClean="0"/>
              <a:t>docker</a:t>
            </a:r>
            <a:r>
              <a:rPr lang="en-US" dirty="0" smtClean="0"/>
              <a:t>.</a:t>
            </a:r>
          </a:p>
          <a:p>
            <a:pPr lvl="1"/>
            <a:r>
              <a:rPr lang="en-US" dirty="0" smtClean="0"/>
              <a:t>EE – Enterprise Edition – for Business</a:t>
            </a:r>
            <a:br>
              <a:rPr lang="en-US" dirty="0" smtClean="0"/>
            </a:br>
            <a:r>
              <a:rPr lang="en-US" dirty="0" smtClean="0"/>
              <a:t/>
            </a:r>
            <a:br>
              <a:rPr lang="en-US" dirty="0" smtClean="0"/>
            </a:br>
            <a:r>
              <a:rPr lang="en-US" dirty="0" smtClean="0"/>
              <a:t>#</a:t>
            </a:r>
            <a:br>
              <a:rPr lang="en-US" dirty="0" smtClean="0"/>
            </a:br>
            <a:r>
              <a:rPr lang="en-US" dirty="0" smtClean="0"/>
              <a:t>Installation Check</a:t>
            </a:r>
            <a:br>
              <a:rPr lang="en-US" dirty="0" smtClean="0"/>
            </a:br>
            <a:r>
              <a:rPr lang="en-US" dirty="0" err="1" smtClean="0"/>
              <a:t>sudo</a:t>
            </a:r>
            <a:r>
              <a:rPr lang="en-US" dirty="0" smtClean="0"/>
              <a:t> </a:t>
            </a:r>
            <a:r>
              <a:rPr lang="en-US" dirty="0" err="1" smtClean="0"/>
              <a:t>docker</a:t>
            </a:r>
            <a:r>
              <a:rPr lang="en-US" dirty="0" smtClean="0"/>
              <a:t> --version</a:t>
            </a:r>
            <a:br>
              <a:rPr lang="en-US" dirty="0" smtClean="0"/>
            </a:br>
            <a:r>
              <a:rPr lang="en-US" dirty="0" smtClean="0"/>
              <a:t/>
            </a:r>
            <a:br>
              <a:rPr lang="en-US" dirty="0" smtClean="0"/>
            </a:br>
            <a:r>
              <a:rPr lang="en-US" dirty="0" smtClean="0"/>
              <a:t>#</a:t>
            </a:r>
            <a:br>
              <a:rPr lang="en-US" dirty="0" smtClean="0"/>
            </a:br>
            <a:r>
              <a:rPr lang="en-US" dirty="0" smtClean="0"/>
              <a:t>uninstall </a:t>
            </a:r>
            <a:r>
              <a:rPr lang="en-US" dirty="0" err="1" smtClean="0"/>
              <a:t>docker</a:t>
            </a:r>
            <a:r>
              <a:rPr lang="en-US" dirty="0" smtClean="0"/>
              <a:t>:</a:t>
            </a:r>
            <a:br>
              <a:rPr lang="en-US" dirty="0" smtClean="0"/>
            </a:br>
            <a:r>
              <a:rPr lang="en-US" dirty="0" smtClean="0"/>
              <a:t>	$ </a:t>
            </a:r>
            <a:r>
              <a:rPr lang="en-US" dirty="0" err="1" smtClean="0"/>
              <a:t>sudo</a:t>
            </a:r>
            <a:r>
              <a:rPr lang="en-US" dirty="0" smtClean="0"/>
              <a:t> apt-get remove </a:t>
            </a:r>
            <a:r>
              <a:rPr lang="en-US" dirty="0" err="1" smtClean="0"/>
              <a:t>docker-ce</a:t>
            </a:r>
            <a:r>
              <a:rPr lang="en-US" dirty="0" smtClean="0"/>
              <a:t/>
            </a:r>
            <a:br>
              <a:rPr lang="en-US" dirty="0" smtClean="0"/>
            </a:br>
            <a:endParaRPr lang="en-US" dirty="0" smtClean="0"/>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a:p>
          <a:p>
            <a:endParaRPr lang="en-US" dirty="0" smtClean="0"/>
          </a:p>
          <a:p>
            <a:endParaRPr lang="en-US" dirty="0"/>
          </a:p>
          <a:p>
            <a:pPr marL="0" indent="0">
              <a:buNone/>
            </a:pPr>
            <a:r>
              <a:rPr lang="en-US" dirty="0" smtClean="0"/>
              <a:t>			</a:t>
            </a:r>
            <a:r>
              <a:rPr lang="en-US" sz="4400" dirty="0" smtClean="0"/>
              <a:t>Day 2</a:t>
            </a:r>
            <a:endParaRPr lang="en-US" sz="4400" dirty="0"/>
          </a:p>
        </p:txBody>
      </p:sp>
    </p:spTree>
    <p:extLst>
      <p:ext uri="{BB962C8B-B14F-4D97-AF65-F5344CB8AC3E}">
        <p14:creationId xmlns="" xmlns:p14="http://schemas.microsoft.com/office/powerpoint/2010/main" val="2184842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2 - Agenda</a:t>
            </a:r>
            <a:endParaRPr lang="en-US" dirty="0"/>
          </a:p>
        </p:txBody>
      </p:sp>
      <p:sp>
        <p:nvSpPr>
          <p:cNvPr id="3" name="Content Placeholder 2"/>
          <p:cNvSpPr>
            <a:spLocks noGrp="1"/>
          </p:cNvSpPr>
          <p:nvPr>
            <p:ph sz="quarter" idx="1"/>
          </p:nvPr>
        </p:nvSpPr>
        <p:spPr/>
        <p:txBody>
          <a:bodyPr>
            <a:normAutofit fontScale="62500" lnSpcReduction="20000"/>
          </a:bodyPr>
          <a:lstStyle/>
          <a:p>
            <a:pPr lvl="1"/>
            <a:r>
              <a:rPr lang="en-US" sz="2400" dirty="0" smtClean="0"/>
              <a:t>Managing </a:t>
            </a:r>
            <a:r>
              <a:rPr lang="en-US" sz="2400" dirty="0" err="1" smtClean="0"/>
              <a:t>Docker</a:t>
            </a:r>
            <a:r>
              <a:rPr lang="en-US" sz="2400" dirty="0" smtClean="0"/>
              <a:t> Containers.</a:t>
            </a:r>
          </a:p>
          <a:p>
            <a:pPr lvl="1"/>
            <a:r>
              <a:rPr lang="en-US" sz="2400" dirty="0" err="1" smtClean="0"/>
              <a:t>Docker</a:t>
            </a:r>
            <a:r>
              <a:rPr lang="en-US" sz="2400" dirty="0" smtClean="0"/>
              <a:t> run command and understanding the entire command to create a container.</a:t>
            </a:r>
          </a:p>
          <a:p>
            <a:pPr lvl="1"/>
            <a:r>
              <a:rPr lang="en-US" sz="2400" dirty="0" smtClean="0"/>
              <a:t>Inspecting Containers and Various Commands.</a:t>
            </a:r>
          </a:p>
          <a:p>
            <a:pPr lvl="1"/>
            <a:r>
              <a:rPr lang="en-US" sz="2400" dirty="0" smtClean="0"/>
              <a:t>List running containers only</a:t>
            </a:r>
          </a:p>
          <a:p>
            <a:pPr lvl="1"/>
            <a:r>
              <a:rPr lang="en-US" sz="2400" dirty="0" smtClean="0"/>
              <a:t>Show the last container which you have created(stopped/running)</a:t>
            </a:r>
          </a:p>
          <a:p>
            <a:pPr lvl="1"/>
            <a:r>
              <a:rPr lang="en-US" sz="2400" dirty="0" smtClean="0"/>
              <a:t>List all containers(stopped and running)</a:t>
            </a:r>
          </a:p>
          <a:p>
            <a:pPr lvl="1"/>
            <a:r>
              <a:rPr lang="en-US" sz="2400" dirty="0" smtClean="0"/>
              <a:t>Naming the container</a:t>
            </a:r>
          </a:p>
          <a:p>
            <a:pPr lvl="1"/>
            <a:r>
              <a:rPr lang="en-US" sz="2400" dirty="0" smtClean="0"/>
              <a:t>Rename a container</a:t>
            </a:r>
          </a:p>
          <a:p>
            <a:pPr lvl="1"/>
            <a:r>
              <a:rPr lang="en-US" sz="2400" dirty="0" smtClean="0"/>
              <a:t>Deleting a container</a:t>
            </a:r>
          </a:p>
          <a:p>
            <a:pPr lvl="1"/>
            <a:r>
              <a:rPr lang="en-US" sz="2400" dirty="0" smtClean="0"/>
              <a:t>Delete all containers at once.</a:t>
            </a:r>
          </a:p>
          <a:p>
            <a:pPr lvl="1"/>
            <a:r>
              <a:rPr lang="en-US" sz="2400" dirty="0" smtClean="0"/>
              <a:t>Starting a stopped container</a:t>
            </a:r>
          </a:p>
          <a:p>
            <a:pPr lvl="1"/>
            <a:r>
              <a:rPr lang="en-US" sz="2400" dirty="0" smtClean="0"/>
              <a:t>Shortcut Keys - to work with Container</a:t>
            </a:r>
          </a:p>
          <a:p>
            <a:pPr lvl="1"/>
            <a:r>
              <a:rPr lang="en-US" sz="2400" dirty="0" smtClean="0"/>
              <a:t>Attaching to a running container</a:t>
            </a:r>
          </a:p>
          <a:p>
            <a:pPr lvl="1"/>
            <a:r>
              <a:rPr lang="en-US" sz="2400" dirty="0" smtClean="0"/>
              <a:t>Inspecting the container's processes</a:t>
            </a:r>
          </a:p>
          <a:p>
            <a:pPr lvl="1"/>
            <a:r>
              <a:rPr lang="en-US" sz="2400" dirty="0" err="1" smtClean="0"/>
              <a:t>Stoping</a:t>
            </a:r>
            <a:r>
              <a:rPr lang="en-US" sz="2400" dirty="0" smtClean="0"/>
              <a:t> a container from 'host machine'</a:t>
            </a:r>
          </a:p>
          <a:p>
            <a:pPr lvl="1"/>
            <a:r>
              <a:rPr lang="en-US" sz="2400" dirty="0" smtClean="0"/>
              <a:t>Show last 4 containers (stopped/running)</a:t>
            </a:r>
          </a:p>
          <a:p>
            <a:pPr lvl="1"/>
            <a:r>
              <a:rPr lang="en-US" sz="2400" dirty="0" smtClean="0"/>
              <a:t>Find More About The Container</a:t>
            </a:r>
          </a:p>
          <a:p>
            <a:pPr lvl="1"/>
            <a:r>
              <a:rPr lang="en-US" sz="2400" dirty="0" smtClean="0"/>
              <a:t>Create demonized container</a:t>
            </a:r>
          </a:p>
          <a:p>
            <a:pPr lvl="1"/>
            <a:r>
              <a:rPr lang="en-US" sz="2400" dirty="0" smtClean="0"/>
              <a:t>Remove all running containers</a:t>
            </a:r>
          </a:p>
          <a:p>
            <a:pPr lvl="1"/>
            <a:r>
              <a:rPr lang="en-US" sz="2400" dirty="0" smtClean="0"/>
              <a:t>Remove all running/stopped  containers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t>
            </a:r>
            <a:r>
              <a:rPr lang="en-US" dirty="0" err="1" smtClean="0"/>
              <a:t>Docker</a:t>
            </a:r>
            <a:r>
              <a:rPr lang="en-US" dirty="0" smtClean="0"/>
              <a:t> containers</a:t>
            </a:r>
            <a:endParaRPr lang="en-US" dirty="0"/>
          </a:p>
        </p:txBody>
      </p:sp>
      <p:sp>
        <p:nvSpPr>
          <p:cNvPr id="3" name="Content Placeholder 2"/>
          <p:cNvSpPr>
            <a:spLocks noGrp="1"/>
          </p:cNvSpPr>
          <p:nvPr>
            <p:ph sz="quarter" idx="1"/>
          </p:nvPr>
        </p:nvSpPr>
        <p:spPr>
          <a:xfrm>
            <a:off x="457200" y="1600200"/>
            <a:ext cx="8686800" cy="5105400"/>
          </a:xfrm>
        </p:spPr>
        <p:txBody>
          <a:bodyPr>
            <a:noAutofit/>
          </a:bodyPr>
          <a:lstStyle/>
          <a:p>
            <a:r>
              <a:rPr lang="en-US" sz="1400" dirty="0" smtClean="0"/>
              <a:t>$</a:t>
            </a:r>
            <a:r>
              <a:rPr lang="en-US" sz="1400" dirty="0" err="1" smtClean="0"/>
              <a:t>sudo</a:t>
            </a:r>
            <a:r>
              <a:rPr lang="en-US" sz="1400" dirty="0" smtClean="0"/>
              <a:t> </a:t>
            </a:r>
            <a:r>
              <a:rPr lang="en-US" sz="1400" dirty="0" err="1"/>
              <a:t>docker</a:t>
            </a:r>
            <a:r>
              <a:rPr lang="en-US" sz="1400" dirty="0"/>
              <a:t> info</a:t>
            </a:r>
          </a:p>
          <a:p>
            <a:pPr marL="0" indent="0">
              <a:buNone/>
            </a:pPr>
            <a:r>
              <a:rPr lang="en-US" sz="1400" dirty="0"/>
              <a:t>	- </a:t>
            </a:r>
            <a:r>
              <a:rPr lang="en-US" sz="1400" dirty="0" smtClean="0"/>
              <a:t>shows -list </a:t>
            </a:r>
            <a:r>
              <a:rPr lang="en-US" sz="1400" dirty="0"/>
              <a:t>of </a:t>
            </a:r>
            <a:r>
              <a:rPr lang="en-US" sz="1400" dirty="0" smtClean="0"/>
              <a:t>containers, list </a:t>
            </a:r>
            <a:r>
              <a:rPr lang="en-US" sz="1400" dirty="0"/>
              <a:t>of </a:t>
            </a:r>
            <a:r>
              <a:rPr lang="en-US" sz="1400" dirty="0" smtClean="0"/>
              <a:t>images, storage drivers, kernel..etc.</a:t>
            </a:r>
          </a:p>
          <a:p>
            <a:r>
              <a:rPr lang="en-US" sz="1400" dirty="0" err="1" smtClean="0"/>
              <a:t>Docker</a:t>
            </a:r>
            <a:r>
              <a:rPr lang="en-US" sz="1400" dirty="0" smtClean="0"/>
              <a:t> run command:</a:t>
            </a:r>
          </a:p>
          <a:p>
            <a:pPr marL="0" indent="0">
              <a:buNone/>
            </a:pPr>
            <a:r>
              <a:rPr lang="en-US" sz="1400" dirty="0" smtClean="0"/>
              <a:t>	- </a:t>
            </a:r>
            <a:r>
              <a:rPr lang="en-US" sz="1400" dirty="0"/>
              <a:t>"</a:t>
            </a:r>
            <a:r>
              <a:rPr lang="en-US" sz="1400" dirty="0" err="1"/>
              <a:t>docker</a:t>
            </a:r>
            <a:r>
              <a:rPr lang="en-US" sz="1400" dirty="0"/>
              <a:t> run" command provides all </a:t>
            </a:r>
            <a:r>
              <a:rPr lang="en-US" sz="1400" dirty="0" smtClean="0"/>
              <a:t>launching </a:t>
            </a:r>
            <a:r>
              <a:rPr lang="en-US" sz="1400" dirty="0"/>
              <a:t>capabilities for </a:t>
            </a:r>
            <a:r>
              <a:rPr lang="en-US" sz="1400" dirty="0" err="1"/>
              <a:t>docker</a:t>
            </a:r>
            <a:r>
              <a:rPr lang="en-US" sz="1400" dirty="0"/>
              <a:t> to create a container</a:t>
            </a:r>
            <a:r>
              <a:rPr lang="en-US" sz="1400" dirty="0" smtClean="0"/>
              <a:t>.</a:t>
            </a:r>
            <a:endParaRPr lang="en-US" sz="1400" dirty="0"/>
          </a:p>
          <a:p>
            <a:pPr marL="0" indent="0">
              <a:buNone/>
            </a:pPr>
            <a:r>
              <a:rPr lang="en-US" sz="1400" dirty="0" smtClean="0"/>
              <a:t>	- </a:t>
            </a:r>
            <a:r>
              <a:rPr lang="en-US" sz="1400" dirty="0"/>
              <a:t>we use `</a:t>
            </a:r>
            <a:r>
              <a:rPr lang="en-US" sz="1400" dirty="0" err="1"/>
              <a:t>docker</a:t>
            </a:r>
            <a:r>
              <a:rPr lang="en-US" sz="1400" dirty="0"/>
              <a:t> run` to create new containers</a:t>
            </a:r>
            <a:r>
              <a:rPr lang="en-US" sz="1400" dirty="0" smtClean="0"/>
              <a:t>.</a:t>
            </a:r>
            <a:endParaRPr lang="en-US" sz="1400" dirty="0"/>
          </a:p>
          <a:p>
            <a:r>
              <a:rPr lang="en-US" sz="1400" dirty="0"/>
              <a:t># Creating first container</a:t>
            </a:r>
          </a:p>
          <a:p>
            <a:pPr marL="0" indent="0">
              <a:buNone/>
            </a:pPr>
            <a:r>
              <a:rPr lang="de-DE" sz="1400" dirty="0" smtClean="0"/>
              <a:t>	</a:t>
            </a:r>
            <a:r>
              <a:rPr lang="de-DE" sz="1200" dirty="0" smtClean="0"/>
              <a:t>$ sudo </a:t>
            </a:r>
            <a:r>
              <a:rPr lang="de-DE" sz="1200" dirty="0"/>
              <a:t>docker run -i -t ubuntu /bin/bash</a:t>
            </a:r>
          </a:p>
          <a:p>
            <a:pPr marL="0" indent="0">
              <a:buNone/>
            </a:pPr>
            <a:r>
              <a:rPr lang="en-US" sz="1200" dirty="0"/>
              <a:t>	</a:t>
            </a:r>
            <a:r>
              <a:rPr lang="en-US" sz="1200" dirty="0" smtClean="0"/>
              <a:t>-</a:t>
            </a:r>
            <a:r>
              <a:rPr lang="en-US" sz="1200" dirty="0" err="1"/>
              <a:t>i</a:t>
            </a:r>
            <a:r>
              <a:rPr lang="en-US" sz="1200" dirty="0"/>
              <a:t> : opens STDIN from the container</a:t>
            </a:r>
          </a:p>
          <a:p>
            <a:pPr marL="0" indent="0">
              <a:buNone/>
            </a:pPr>
            <a:r>
              <a:rPr lang="en-US" sz="1200" dirty="0"/>
              <a:t>	</a:t>
            </a:r>
            <a:r>
              <a:rPr lang="en-US" sz="1200" dirty="0" smtClean="0"/>
              <a:t>-</a:t>
            </a:r>
            <a:r>
              <a:rPr lang="en-US" sz="1200" dirty="0"/>
              <a:t>t : tells </a:t>
            </a:r>
            <a:r>
              <a:rPr lang="en-US" sz="1200" dirty="0" err="1"/>
              <a:t>docker</a:t>
            </a:r>
            <a:r>
              <a:rPr lang="en-US" sz="1200" dirty="0"/>
              <a:t> to assign a pseudo-</a:t>
            </a:r>
            <a:r>
              <a:rPr lang="en-US" sz="1200" dirty="0" err="1"/>
              <a:t>tty</a:t>
            </a:r>
            <a:r>
              <a:rPr lang="en-US" sz="1200" dirty="0"/>
              <a:t>(emulates a real text terminal device) to </a:t>
            </a:r>
            <a:r>
              <a:rPr lang="en-US" sz="1200" dirty="0" smtClean="0"/>
              <a:t>the container. </a:t>
            </a:r>
            <a:r>
              <a:rPr lang="en-US" sz="1200" dirty="0"/>
              <a:t>	</a:t>
            </a:r>
            <a:r>
              <a:rPr lang="en-US" sz="1200" dirty="0" smtClean="0"/>
              <a:t>--</a:t>
            </a:r>
            <a:r>
              <a:rPr lang="en-US" sz="1200" dirty="0" err="1" smtClean="0"/>
              <a:t>rm</a:t>
            </a:r>
            <a:r>
              <a:rPr lang="en-US" sz="1200" dirty="0" smtClean="0"/>
              <a:t> : removes the container automatically after it exits.</a:t>
            </a:r>
          </a:p>
          <a:p>
            <a:pPr marL="0" indent="0">
              <a:buNone/>
            </a:pPr>
            <a:r>
              <a:rPr lang="en-US" sz="1200" dirty="0"/>
              <a:t>	</a:t>
            </a:r>
            <a:r>
              <a:rPr lang="en-US" sz="1200" dirty="0" smtClean="0"/>
              <a:t>-p 5000:80 exposes port 5000 externally(host machine) and map it to 80(</a:t>
            </a:r>
            <a:r>
              <a:rPr lang="en-US" sz="1200" dirty="0" err="1" smtClean="0"/>
              <a:t>docker</a:t>
            </a:r>
            <a:r>
              <a:rPr lang="en-US" sz="1200" dirty="0" smtClean="0"/>
              <a:t> container).</a:t>
            </a:r>
          </a:p>
          <a:p>
            <a:pPr marL="0" indent="0">
              <a:buNone/>
            </a:pPr>
            <a:r>
              <a:rPr lang="en-US" sz="1200" dirty="0"/>
              <a:t>	</a:t>
            </a:r>
            <a:r>
              <a:rPr lang="en-US" sz="1200" dirty="0" smtClean="0"/>
              <a:t>-</a:t>
            </a:r>
            <a:r>
              <a:rPr lang="en-US" sz="1200" dirty="0"/>
              <a:t>it : provides interactive </a:t>
            </a:r>
            <a:r>
              <a:rPr lang="en-US" sz="1200" dirty="0" smtClean="0"/>
              <a:t>shell</a:t>
            </a:r>
          </a:p>
          <a:p>
            <a:pPr marL="0" indent="0">
              <a:buNone/>
            </a:pPr>
            <a:r>
              <a:rPr lang="en-US" sz="1200" dirty="0" smtClean="0"/>
              <a:t>	-m : is for memory bytes.</a:t>
            </a:r>
          </a:p>
          <a:p>
            <a:pPr marL="0" indent="0">
              <a:buNone/>
            </a:pPr>
            <a:r>
              <a:rPr lang="en-US" sz="1200" dirty="0" smtClean="0"/>
              <a:t>	-c : for number of CPU’s.</a:t>
            </a:r>
          </a:p>
          <a:p>
            <a:pPr marL="0" indent="0">
              <a:buNone/>
            </a:pPr>
            <a:r>
              <a:rPr lang="en-US" sz="1200" dirty="0" smtClean="0"/>
              <a:t>	-v : for volume creations(to share the volume across the containers).</a:t>
            </a:r>
          </a:p>
          <a:p>
            <a:pPr marL="0" indent="0">
              <a:buNone/>
            </a:pPr>
            <a:r>
              <a:rPr lang="en-US" sz="1200" dirty="0" smtClean="0"/>
              <a:t>	-u : to specify the user, this will override the user mentioned in the </a:t>
            </a:r>
            <a:r>
              <a:rPr lang="en-US" sz="1200" dirty="0" err="1" smtClean="0"/>
              <a:t>dockerfile</a:t>
            </a:r>
            <a:r>
              <a:rPr lang="en-US" sz="1200" dirty="0" smtClean="0"/>
              <a:t>.</a:t>
            </a:r>
          </a:p>
          <a:p>
            <a:pPr marL="0" indent="0">
              <a:buNone/>
            </a:pPr>
            <a:r>
              <a:rPr lang="en-US" sz="1200" dirty="0" smtClean="0"/>
              <a:t>	-w : working directory – where the commands to be executed.</a:t>
            </a:r>
            <a:endParaRPr lang="en-US" sz="1200" dirty="0"/>
          </a:p>
          <a:p>
            <a:pPr marL="0" indent="0">
              <a:buNone/>
            </a:pPr>
            <a:r>
              <a:rPr lang="en-US" sz="1200" dirty="0"/>
              <a:t>	</a:t>
            </a:r>
            <a:r>
              <a:rPr lang="en-US" sz="1200" dirty="0" smtClean="0"/>
              <a:t>`</a:t>
            </a:r>
            <a:r>
              <a:rPr lang="en-US" sz="1200" dirty="0" err="1"/>
              <a:t>ubuntu</a:t>
            </a:r>
            <a:r>
              <a:rPr lang="en-US" sz="1200" dirty="0"/>
              <a:t>`: is an image and also called as "stock image" or "base image</a:t>
            </a:r>
            <a:r>
              <a:rPr lang="en-US" sz="1200" dirty="0" smtClean="0"/>
              <a:t>".</a:t>
            </a:r>
          </a:p>
          <a:p>
            <a:pPr marL="0" indent="0">
              <a:buNone/>
            </a:pPr>
            <a:r>
              <a:rPr lang="en-US" sz="1200" dirty="0"/>
              <a:t>	</a:t>
            </a:r>
            <a:r>
              <a:rPr lang="en-US" sz="1200" dirty="0" err="1" smtClean="0"/>
              <a:t>Ubuntu:latest</a:t>
            </a:r>
            <a:r>
              <a:rPr lang="en-US" sz="1200" dirty="0" smtClean="0"/>
              <a:t> – latest version will be downloaded, Ubuntu:16.04 – specified version will be downloaded. 		16.4 – is called as tag.</a:t>
            </a:r>
            <a:endParaRPr lang="en-US" sz="1200" dirty="0"/>
          </a:p>
          <a:p>
            <a:pPr marL="0" indent="0">
              <a:buNone/>
            </a:pPr>
            <a:r>
              <a:rPr lang="en-US" sz="1200" dirty="0"/>
              <a:t>	</a:t>
            </a:r>
            <a:r>
              <a:rPr lang="en-US" sz="1200" dirty="0" smtClean="0"/>
              <a:t>/</a:t>
            </a:r>
            <a:r>
              <a:rPr lang="en-US" sz="1200" dirty="0"/>
              <a:t>bin/bash: which shell need to be installed in the terminal</a:t>
            </a:r>
          </a:p>
        </p:txBody>
      </p:sp>
    </p:spTree>
    <p:extLst>
      <p:ext uri="{BB962C8B-B14F-4D97-AF65-F5344CB8AC3E}">
        <p14:creationId xmlns="" xmlns:p14="http://schemas.microsoft.com/office/powerpoint/2010/main" val="32504150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Inspect the new </a:t>
            </a:r>
            <a:r>
              <a:rPr lang="en-US" dirty="0" smtClean="0"/>
              <a:t>container</a:t>
            </a:r>
            <a:endParaRPr lang="en-US" dirty="0"/>
          </a:p>
        </p:txBody>
      </p:sp>
      <p:sp>
        <p:nvSpPr>
          <p:cNvPr id="3" name="Content Placeholder 2"/>
          <p:cNvSpPr>
            <a:spLocks noGrp="1"/>
          </p:cNvSpPr>
          <p:nvPr>
            <p:ph sz="quarter" idx="1"/>
          </p:nvPr>
        </p:nvSpPr>
        <p:spPr/>
        <p:txBody>
          <a:bodyPr>
            <a:normAutofit/>
          </a:bodyPr>
          <a:lstStyle/>
          <a:p>
            <a:pPr marL="0" indent="0">
              <a:buNone/>
            </a:pPr>
            <a:r>
              <a:rPr lang="en-US" dirty="0" smtClean="0"/>
              <a:t>1. hostname</a:t>
            </a:r>
            <a:endParaRPr lang="en-US" dirty="0"/>
          </a:p>
          <a:p>
            <a:pPr marL="0" indent="0">
              <a:buNone/>
            </a:pPr>
            <a:r>
              <a:rPr lang="en-US" dirty="0"/>
              <a:t>2</a:t>
            </a:r>
            <a:r>
              <a:rPr lang="en-US" dirty="0" smtClean="0"/>
              <a:t>. cat </a:t>
            </a:r>
            <a:r>
              <a:rPr lang="en-US" dirty="0"/>
              <a:t>/</a:t>
            </a:r>
            <a:r>
              <a:rPr lang="en-US" dirty="0" err="1"/>
              <a:t>etc</a:t>
            </a:r>
            <a:r>
              <a:rPr lang="en-US" dirty="0"/>
              <a:t>/hosts</a:t>
            </a:r>
          </a:p>
          <a:p>
            <a:pPr marL="0" indent="0">
              <a:buNone/>
            </a:pPr>
            <a:r>
              <a:rPr lang="en-US" dirty="0"/>
              <a:t>3</a:t>
            </a:r>
            <a:r>
              <a:rPr lang="en-US" dirty="0" smtClean="0"/>
              <a:t>. apt-get </a:t>
            </a:r>
            <a:r>
              <a:rPr lang="en-US" dirty="0"/>
              <a:t>update</a:t>
            </a:r>
          </a:p>
          <a:p>
            <a:pPr marL="0" indent="0">
              <a:buNone/>
            </a:pPr>
            <a:r>
              <a:rPr lang="en-US" dirty="0" smtClean="0"/>
              <a:t>4. apt-get </a:t>
            </a:r>
            <a:r>
              <a:rPr lang="en-US" dirty="0"/>
              <a:t>install net-tools</a:t>
            </a:r>
          </a:p>
          <a:p>
            <a:pPr marL="0" indent="0">
              <a:buNone/>
            </a:pPr>
            <a:r>
              <a:rPr lang="en-US" dirty="0" smtClean="0"/>
              <a:t>5. </a:t>
            </a:r>
            <a:r>
              <a:rPr lang="en-US" dirty="0" err="1" smtClean="0"/>
              <a:t>ifconfig</a:t>
            </a:r>
            <a:endParaRPr lang="en-US" dirty="0"/>
          </a:p>
          <a:p>
            <a:pPr marL="0" indent="0">
              <a:buNone/>
            </a:pPr>
            <a:r>
              <a:rPr lang="en-US" dirty="0" smtClean="0"/>
              <a:t>	observe </a:t>
            </a:r>
            <a:r>
              <a:rPr lang="en-US" dirty="0" err="1"/>
              <a:t>etho</a:t>
            </a:r>
            <a:r>
              <a:rPr lang="en-US" dirty="0"/>
              <a:t> and lo network interfaces with </a:t>
            </a:r>
          </a:p>
          <a:p>
            <a:pPr marL="0" indent="0">
              <a:buNone/>
            </a:pPr>
            <a:r>
              <a:rPr lang="en-US" dirty="0"/>
              <a:t>	</a:t>
            </a:r>
            <a:r>
              <a:rPr lang="en-US" dirty="0" err="1"/>
              <a:t>ip</a:t>
            </a:r>
            <a:r>
              <a:rPr lang="en-US" dirty="0"/>
              <a:t> address</a:t>
            </a:r>
          </a:p>
          <a:p>
            <a:pPr marL="0" indent="0">
              <a:buNone/>
            </a:pPr>
            <a:r>
              <a:rPr lang="en-US" dirty="0" smtClean="0"/>
              <a:t>6. </a:t>
            </a:r>
            <a:r>
              <a:rPr lang="en-US" dirty="0" err="1" smtClean="0"/>
              <a:t>ps</a:t>
            </a:r>
            <a:r>
              <a:rPr lang="en-US" dirty="0" smtClean="0"/>
              <a:t> –</a:t>
            </a:r>
            <a:r>
              <a:rPr lang="en-US" dirty="0" err="1" smtClean="0"/>
              <a:t>ef</a:t>
            </a:r>
            <a:endParaRPr lang="en-US" dirty="0" smtClean="0"/>
          </a:p>
          <a:p>
            <a:pPr marL="0" indent="0">
              <a:buNone/>
            </a:pPr>
            <a:r>
              <a:rPr lang="en-US" dirty="0" smtClean="0"/>
              <a:t>7. </a:t>
            </a:r>
            <a:r>
              <a:rPr lang="en-US" dirty="0"/>
              <a:t>"exit" to stop the </a:t>
            </a:r>
            <a:r>
              <a:rPr lang="en-US" dirty="0" smtClean="0"/>
              <a:t>container.</a:t>
            </a:r>
            <a:endParaRPr lang="en-US" dirty="0"/>
          </a:p>
          <a:p>
            <a:endParaRPr lang="en-US" dirty="0"/>
          </a:p>
        </p:txBody>
      </p:sp>
    </p:spTree>
    <p:extLst>
      <p:ext uri="{BB962C8B-B14F-4D97-AF65-F5344CB8AC3E}">
        <p14:creationId xmlns="" xmlns:p14="http://schemas.microsoft.com/office/powerpoint/2010/main" val="3900360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quarter" idx="1"/>
          </p:nvPr>
        </p:nvSpPr>
        <p:spPr>
          <a:xfrm>
            <a:off x="457200" y="1600200"/>
            <a:ext cx="8077200" cy="5105400"/>
          </a:xfrm>
        </p:spPr>
        <p:txBody>
          <a:bodyPr>
            <a:normAutofit fontScale="62500" lnSpcReduction="20000"/>
          </a:bodyPr>
          <a:lstStyle/>
          <a:p>
            <a:r>
              <a:rPr lang="en-US" dirty="0"/>
              <a:t>List running containers only</a:t>
            </a:r>
          </a:p>
          <a:p>
            <a:pPr marL="0" indent="0">
              <a:buNone/>
            </a:pPr>
            <a:r>
              <a:rPr lang="en-US" dirty="0"/>
              <a:t>	</a:t>
            </a:r>
            <a:r>
              <a:rPr lang="en-US" dirty="0" smtClean="0"/>
              <a:t>$ </a:t>
            </a:r>
            <a:r>
              <a:rPr lang="en-US" dirty="0" err="1" smtClean="0"/>
              <a:t>docker</a:t>
            </a:r>
            <a:r>
              <a:rPr lang="en-US" dirty="0" smtClean="0"/>
              <a:t> </a:t>
            </a:r>
            <a:r>
              <a:rPr lang="en-US" dirty="0" err="1"/>
              <a:t>ps</a:t>
            </a:r>
            <a:endParaRPr lang="en-US" dirty="0"/>
          </a:p>
          <a:p>
            <a:r>
              <a:rPr lang="en-US" dirty="0" err="1" smtClean="0"/>
              <a:t>ps</a:t>
            </a:r>
            <a:r>
              <a:rPr lang="en-US" dirty="0" smtClean="0"/>
              <a:t> </a:t>
            </a:r>
            <a:r>
              <a:rPr lang="en-US" dirty="0"/>
              <a:t>command output</a:t>
            </a:r>
          </a:p>
          <a:p>
            <a:pPr marL="0" indent="0">
              <a:buNone/>
            </a:pPr>
            <a:r>
              <a:rPr lang="en-US" dirty="0"/>
              <a:t>	- image</a:t>
            </a:r>
          </a:p>
          <a:p>
            <a:pPr marL="0" indent="0">
              <a:buNone/>
            </a:pPr>
            <a:r>
              <a:rPr lang="en-US" dirty="0"/>
              <a:t>	- ID - container can be identified using (short UUID, longer UUID, name)</a:t>
            </a:r>
          </a:p>
          <a:p>
            <a:pPr marL="0" indent="0">
              <a:buNone/>
            </a:pPr>
            <a:r>
              <a:rPr lang="en-US" dirty="0"/>
              <a:t>	- </a:t>
            </a:r>
            <a:r>
              <a:rPr lang="en-US" dirty="0" smtClean="0"/>
              <a:t>$ </a:t>
            </a:r>
            <a:r>
              <a:rPr lang="en-US" dirty="0" err="1" smtClean="0"/>
              <a:t>docker</a:t>
            </a:r>
            <a:r>
              <a:rPr lang="en-US" dirty="0" smtClean="0"/>
              <a:t> </a:t>
            </a:r>
            <a:r>
              <a:rPr lang="en-US" dirty="0" err="1"/>
              <a:t>ps</a:t>
            </a:r>
            <a:r>
              <a:rPr lang="en-US" dirty="0"/>
              <a:t> -a --no-</a:t>
            </a:r>
            <a:r>
              <a:rPr lang="en-US" dirty="0" err="1"/>
              <a:t>trunc</a:t>
            </a:r>
            <a:r>
              <a:rPr lang="en-US" dirty="0"/>
              <a:t> -q"</a:t>
            </a:r>
          </a:p>
          <a:p>
            <a:r>
              <a:rPr lang="en-US" dirty="0" smtClean="0"/>
              <a:t>Show </a:t>
            </a:r>
            <a:r>
              <a:rPr lang="en-US" dirty="0"/>
              <a:t>the last container which you have created(stopped/running)</a:t>
            </a:r>
          </a:p>
          <a:p>
            <a:pPr marL="0" indent="0">
              <a:buNone/>
            </a:pPr>
            <a:r>
              <a:rPr lang="en-US" dirty="0" smtClean="0"/>
              <a:t>	$ </a:t>
            </a:r>
            <a:r>
              <a:rPr lang="en-US" dirty="0" err="1" smtClean="0"/>
              <a:t>sudo</a:t>
            </a:r>
            <a:r>
              <a:rPr lang="en-US" dirty="0" smtClean="0"/>
              <a:t> </a:t>
            </a:r>
            <a:r>
              <a:rPr lang="en-US" dirty="0" err="1"/>
              <a:t>docker</a:t>
            </a:r>
            <a:r>
              <a:rPr lang="en-US" dirty="0"/>
              <a:t> </a:t>
            </a:r>
            <a:r>
              <a:rPr lang="en-US" dirty="0" err="1"/>
              <a:t>ps</a:t>
            </a:r>
            <a:r>
              <a:rPr lang="en-US" dirty="0"/>
              <a:t> -l</a:t>
            </a:r>
          </a:p>
          <a:p>
            <a:r>
              <a:rPr lang="en-US" dirty="0" smtClean="0"/>
              <a:t>List </a:t>
            </a:r>
            <a:r>
              <a:rPr lang="en-US" dirty="0"/>
              <a:t>all containers(stopped and running)</a:t>
            </a:r>
          </a:p>
          <a:p>
            <a:pPr marL="0" indent="0">
              <a:buNone/>
            </a:pPr>
            <a:r>
              <a:rPr lang="en-US" dirty="0" smtClean="0"/>
              <a:t>	$ </a:t>
            </a:r>
            <a:r>
              <a:rPr lang="en-US" dirty="0" err="1" smtClean="0"/>
              <a:t>sudo</a:t>
            </a:r>
            <a:r>
              <a:rPr lang="en-US" dirty="0" smtClean="0"/>
              <a:t> </a:t>
            </a:r>
            <a:r>
              <a:rPr lang="en-US" dirty="0" err="1"/>
              <a:t>docker</a:t>
            </a:r>
            <a:r>
              <a:rPr lang="en-US" dirty="0"/>
              <a:t> </a:t>
            </a:r>
            <a:r>
              <a:rPr lang="en-US" dirty="0" err="1"/>
              <a:t>ps</a:t>
            </a:r>
            <a:r>
              <a:rPr lang="en-US" dirty="0"/>
              <a:t> -a</a:t>
            </a:r>
          </a:p>
          <a:p>
            <a:r>
              <a:rPr lang="en-US" dirty="0" smtClean="0"/>
              <a:t> </a:t>
            </a:r>
            <a:r>
              <a:rPr lang="en-US" dirty="0"/>
              <a:t>Naming the </a:t>
            </a:r>
            <a:r>
              <a:rPr lang="en-US" dirty="0" smtClean="0"/>
              <a:t>container</a:t>
            </a:r>
          </a:p>
          <a:p>
            <a:pPr marL="365760" lvl="1" indent="0">
              <a:buNone/>
            </a:pPr>
            <a:r>
              <a:rPr lang="de-DE" dirty="0" smtClean="0"/>
              <a:t>	$ docker run --name Databytes -i -t ubuntu /bin/bash</a:t>
            </a:r>
          </a:p>
          <a:p>
            <a:pPr marL="0" indent="0">
              <a:buNone/>
            </a:pPr>
            <a:r>
              <a:rPr lang="en-US" dirty="0" smtClean="0"/>
              <a:t>	Note</a:t>
            </a:r>
            <a:r>
              <a:rPr lang="en-US" dirty="0"/>
              <a:t>: Two containers can't have the same name.</a:t>
            </a:r>
          </a:p>
          <a:p>
            <a:r>
              <a:rPr lang="en-US" dirty="0" smtClean="0"/>
              <a:t>Rename </a:t>
            </a:r>
            <a:r>
              <a:rPr lang="en-US" dirty="0"/>
              <a:t>a container</a:t>
            </a:r>
          </a:p>
          <a:p>
            <a:pPr marL="0" indent="0">
              <a:buNone/>
            </a:pPr>
            <a:r>
              <a:rPr lang="en-US" dirty="0" smtClean="0"/>
              <a:t>	$ </a:t>
            </a:r>
            <a:r>
              <a:rPr lang="en-US" dirty="0" err="1"/>
              <a:t>docker</a:t>
            </a:r>
            <a:r>
              <a:rPr lang="en-US" dirty="0"/>
              <a:t> rename db-server3 db-server-name3</a:t>
            </a:r>
          </a:p>
          <a:p>
            <a:r>
              <a:rPr lang="en-US" dirty="0" smtClean="0"/>
              <a:t>Deleting </a:t>
            </a:r>
            <a:r>
              <a:rPr lang="en-US" dirty="0"/>
              <a:t>a container</a:t>
            </a:r>
          </a:p>
          <a:p>
            <a:pPr marL="0" indent="0">
              <a:buNone/>
            </a:pPr>
            <a:r>
              <a:rPr lang="en-US" dirty="0"/>
              <a:t>	</a:t>
            </a:r>
            <a:r>
              <a:rPr lang="en-US" dirty="0" smtClean="0"/>
              <a:t>$ </a:t>
            </a:r>
            <a:r>
              <a:rPr lang="en-US" dirty="0" err="1" smtClean="0"/>
              <a:t>docker</a:t>
            </a:r>
            <a:r>
              <a:rPr lang="en-US" dirty="0" smtClean="0"/>
              <a:t> </a:t>
            </a:r>
            <a:r>
              <a:rPr lang="en-US" dirty="0" err="1"/>
              <a:t>rm</a:t>
            </a:r>
            <a:r>
              <a:rPr lang="en-US" dirty="0"/>
              <a:t> ID/name</a:t>
            </a:r>
          </a:p>
          <a:p>
            <a:r>
              <a:rPr lang="en-US" dirty="0" smtClean="0"/>
              <a:t>Delete </a:t>
            </a:r>
            <a:r>
              <a:rPr lang="en-US" dirty="0"/>
              <a:t>all containers at once.</a:t>
            </a:r>
          </a:p>
          <a:p>
            <a:pPr marL="0" indent="0">
              <a:buNone/>
            </a:pPr>
            <a:r>
              <a:rPr lang="sv-SE" dirty="0" smtClean="0"/>
              <a:t>	$ docker </a:t>
            </a:r>
            <a:r>
              <a:rPr lang="sv-SE" dirty="0"/>
              <a:t>rm `docker ps -a -q`</a:t>
            </a:r>
          </a:p>
          <a:p>
            <a:endParaRPr lang="en-US" dirty="0"/>
          </a:p>
        </p:txBody>
      </p:sp>
    </p:spTree>
    <p:extLst>
      <p:ext uri="{BB962C8B-B14F-4D97-AF65-F5344CB8AC3E}">
        <p14:creationId xmlns="" xmlns:p14="http://schemas.microsoft.com/office/powerpoint/2010/main" val="3023077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Starting </a:t>
            </a:r>
            <a:r>
              <a:rPr lang="en-US" dirty="0"/>
              <a:t>a stopped container</a:t>
            </a:r>
          </a:p>
          <a:p>
            <a:pPr marL="0" indent="0">
              <a:buNone/>
            </a:pPr>
            <a:r>
              <a:rPr lang="en-US" dirty="0"/>
              <a:t>	</a:t>
            </a:r>
            <a:r>
              <a:rPr lang="en-US" dirty="0" err="1"/>
              <a:t>sudo</a:t>
            </a:r>
            <a:r>
              <a:rPr lang="en-US" dirty="0"/>
              <a:t> </a:t>
            </a:r>
            <a:r>
              <a:rPr lang="en-US" dirty="0" err="1"/>
              <a:t>docker</a:t>
            </a:r>
            <a:r>
              <a:rPr lang="en-US" dirty="0"/>
              <a:t> start gamut</a:t>
            </a:r>
          </a:p>
          <a:p>
            <a:pPr marL="0" indent="0">
              <a:buNone/>
            </a:pPr>
            <a:r>
              <a:rPr lang="en-US" dirty="0"/>
              <a:t>	</a:t>
            </a:r>
            <a:r>
              <a:rPr lang="en-US" dirty="0" err="1"/>
              <a:t>sudo</a:t>
            </a:r>
            <a:r>
              <a:rPr lang="en-US" dirty="0"/>
              <a:t> </a:t>
            </a:r>
            <a:r>
              <a:rPr lang="en-US" dirty="0" err="1"/>
              <a:t>docker</a:t>
            </a:r>
            <a:r>
              <a:rPr lang="en-US" dirty="0"/>
              <a:t> stop aa3f365f0fdocker4e</a:t>
            </a:r>
          </a:p>
          <a:p>
            <a:pPr marL="0" indent="0">
              <a:buNone/>
            </a:pPr>
            <a:r>
              <a:rPr lang="en-US" dirty="0"/>
              <a:t>	</a:t>
            </a:r>
            <a:r>
              <a:rPr lang="en-US" dirty="0" err="1"/>
              <a:t>sudo</a:t>
            </a:r>
            <a:r>
              <a:rPr lang="en-US" dirty="0"/>
              <a:t> </a:t>
            </a:r>
            <a:r>
              <a:rPr lang="en-US" dirty="0" err="1"/>
              <a:t>docker</a:t>
            </a:r>
            <a:r>
              <a:rPr lang="en-US" dirty="0"/>
              <a:t> restart gamut</a:t>
            </a:r>
          </a:p>
          <a:p>
            <a:r>
              <a:rPr lang="en-US" dirty="0" smtClean="0"/>
              <a:t> </a:t>
            </a:r>
            <a:r>
              <a:rPr lang="en-US" dirty="0"/>
              <a:t>Shortcut Keys</a:t>
            </a:r>
          </a:p>
          <a:p>
            <a:pPr marL="0" indent="0">
              <a:buNone/>
            </a:pPr>
            <a:r>
              <a:rPr lang="en-US" dirty="0"/>
              <a:t>	Ctrl + p + q - push a running container in background mode.</a:t>
            </a:r>
          </a:p>
          <a:p>
            <a:pPr marL="0" indent="0">
              <a:buNone/>
            </a:pPr>
            <a:r>
              <a:rPr lang="en-US" dirty="0"/>
              <a:t>	Ctrl + d -  short cut to exit from the container.</a:t>
            </a:r>
          </a:p>
          <a:p>
            <a:r>
              <a:rPr lang="en-US" dirty="0" smtClean="0"/>
              <a:t> </a:t>
            </a:r>
            <a:r>
              <a:rPr lang="en-US" dirty="0"/>
              <a:t>Attaching to a running container</a:t>
            </a:r>
          </a:p>
          <a:p>
            <a:pPr marL="0" indent="0">
              <a:buNone/>
            </a:pPr>
            <a:r>
              <a:rPr lang="en-US" dirty="0"/>
              <a:t>	</a:t>
            </a:r>
            <a:r>
              <a:rPr lang="en-US" dirty="0" err="1"/>
              <a:t>docker</a:t>
            </a:r>
            <a:r>
              <a:rPr lang="en-US" dirty="0"/>
              <a:t> attach gamut</a:t>
            </a:r>
          </a:p>
          <a:p>
            <a:pPr marL="0" indent="0">
              <a:buNone/>
            </a:pPr>
            <a:r>
              <a:rPr lang="en-US" dirty="0"/>
              <a:t>	</a:t>
            </a:r>
            <a:r>
              <a:rPr lang="en-US" dirty="0" err="1"/>
              <a:t>docker</a:t>
            </a:r>
            <a:r>
              <a:rPr lang="en-US" dirty="0"/>
              <a:t> attach b1b1c8dc1939</a:t>
            </a:r>
          </a:p>
        </p:txBody>
      </p:sp>
    </p:spTree>
    <p:extLst>
      <p:ext uri="{BB962C8B-B14F-4D97-AF65-F5344CB8AC3E}">
        <p14:creationId xmlns="" xmlns:p14="http://schemas.microsoft.com/office/powerpoint/2010/main" val="19866932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quarter" idx="1"/>
          </p:nvPr>
        </p:nvSpPr>
        <p:spPr>
          <a:xfrm>
            <a:off x="457200" y="1600200"/>
            <a:ext cx="7467600" cy="5257800"/>
          </a:xfrm>
        </p:spPr>
        <p:txBody>
          <a:bodyPr>
            <a:normAutofit fontScale="40000" lnSpcReduction="20000"/>
          </a:bodyPr>
          <a:lstStyle/>
          <a:p>
            <a:r>
              <a:rPr lang="en-US" sz="2900" dirty="0"/>
              <a:t>Inspecting the container's processes</a:t>
            </a:r>
          </a:p>
          <a:p>
            <a:pPr marL="0" indent="0">
              <a:buNone/>
            </a:pPr>
            <a:r>
              <a:rPr lang="en-US" sz="2900" dirty="0"/>
              <a:t>	- </a:t>
            </a:r>
            <a:r>
              <a:rPr lang="en-US" sz="2900" dirty="0" err="1"/>
              <a:t>docker</a:t>
            </a:r>
            <a:r>
              <a:rPr lang="en-US" sz="2900" dirty="0"/>
              <a:t> top &lt;container-name&gt;</a:t>
            </a:r>
          </a:p>
          <a:p>
            <a:r>
              <a:rPr lang="en-US" sz="2900" dirty="0" err="1" smtClean="0"/>
              <a:t>Stoping</a:t>
            </a:r>
            <a:r>
              <a:rPr lang="en-US" sz="2900" dirty="0" smtClean="0"/>
              <a:t> </a:t>
            </a:r>
            <a:r>
              <a:rPr lang="en-US" sz="2900" dirty="0"/>
              <a:t>a container from 'host machine'</a:t>
            </a:r>
          </a:p>
          <a:p>
            <a:pPr marL="0" indent="0">
              <a:buNone/>
            </a:pPr>
            <a:r>
              <a:rPr lang="en-US" sz="2900" dirty="0"/>
              <a:t>	- </a:t>
            </a:r>
            <a:r>
              <a:rPr lang="en-US" sz="2900" dirty="0" err="1"/>
              <a:t>docker</a:t>
            </a:r>
            <a:r>
              <a:rPr lang="en-US" sz="2900" dirty="0"/>
              <a:t> stop </a:t>
            </a:r>
            <a:r>
              <a:rPr lang="en-US" sz="2900" dirty="0" err="1"/>
              <a:t>dgamut</a:t>
            </a:r>
            <a:endParaRPr lang="en-US" sz="2900" dirty="0"/>
          </a:p>
          <a:p>
            <a:pPr marL="0" indent="0">
              <a:buNone/>
            </a:pPr>
            <a:r>
              <a:rPr lang="en-US" sz="2900" dirty="0"/>
              <a:t>	- </a:t>
            </a:r>
            <a:r>
              <a:rPr lang="en-US" sz="2900" dirty="0" err="1"/>
              <a:t>docker</a:t>
            </a:r>
            <a:r>
              <a:rPr lang="en-US" sz="2900" dirty="0"/>
              <a:t> stop ee319cddd42e(SIGTERM)</a:t>
            </a:r>
          </a:p>
          <a:p>
            <a:pPr marL="0" indent="0">
              <a:buNone/>
            </a:pPr>
            <a:r>
              <a:rPr lang="en-US" sz="2900" dirty="0"/>
              <a:t>	- </a:t>
            </a:r>
            <a:r>
              <a:rPr lang="en-US" sz="2900" dirty="0" err="1"/>
              <a:t>docker</a:t>
            </a:r>
            <a:r>
              <a:rPr lang="en-US" sz="2900" dirty="0"/>
              <a:t> kill </a:t>
            </a:r>
            <a:r>
              <a:rPr lang="en-US" sz="2900" dirty="0" err="1"/>
              <a:t>dgamut</a:t>
            </a:r>
            <a:r>
              <a:rPr lang="en-US" sz="2900" dirty="0"/>
              <a:t> (SIGKILL)</a:t>
            </a:r>
          </a:p>
          <a:p>
            <a:r>
              <a:rPr lang="en-US" sz="2900" dirty="0" smtClean="0"/>
              <a:t>Show </a:t>
            </a:r>
            <a:r>
              <a:rPr lang="en-US" sz="2900" dirty="0"/>
              <a:t>last 4 containers (stopped/running)</a:t>
            </a:r>
          </a:p>
          <a:p>
            <a:pPr marL="0" indent="0">
              <a:buNone/>
            </a:pPr>
            <a:r>
              <a:rPr lang="en-US" sz="2900" dirty="0"/>
              <a:t>	- </a:t>
            </a:r>
            <a:r>
              <a:rPr lang="en-US" sz="2900" dirty="0" err="1"/>
              <a:t>docker</a:t>
            </a:r>
            <a:r>
              <a:rPr lang="en-US" sz="2900" dirty="0"/>
              <a:t> </a:t>
            </a:r>
            <a:r>
              <a:rPr lang="en-US" sz="2900" dirty="0" err="1"/>
              <a:t>ps</a:t>
            </a:r>
            <a:r>
              <a:rPr lang="en-US" sz="2900" dirty="0"/>
              <a:t> -n4</a:t>
            </a:r>
          </a:p>
          <a:p>
            <a:r>
              <a:rPr lang="en-US" sz="2900" dirty="0" smtClean="0"/>
              <a:t>Find </a:t>
            </a:r>
            <a:r>
              <a:rPr lang="en-US" sz="2900" dirty="0"/>
              <a:t>More About The Container</a:t>
            </a:r>
          </a:p>
          <a:p>
            <a:pPr marL="0" indent="0">
              <a:buNone/>
            </a:pPr>
            <a:r>
              <a:rPr lang="en-US" sz="2900" dirty="0"/>
              <a:t>	- </a:t>
            </a:r>
            <a:r>
              <a:rPr lang="en-US" sz="2900" dirty="0" err="1"/>
              <a:t>docker</a:t>
            </a:r>
            <a:r>
              <a:rPr lang="en-US" sz="2900" dirty="0"/>
              <a:t> inspect </a:t>
            </a:r>
            <a:r>
              <a:rPr lang="en-US" sz="2900" dirty="0" err="1"/>
              <a:t>dgamut</a:t>
            </a:r>
            <a:endParaRPr lang="en-US" sz="2900" dirty="0"/>
          </a:p>
          <a:p>
            <a:pPr marL="0" indent="0">
              <a:buNone/>
            </a:pPr>
            <a:r>
              <a:rPr lang="en-US" sz="2900" dirty="0"/>
              <a:t>	- inspect "interrogates" our container and returns the info like.. configuration info, names, commands, n/w configurations, stopped/running ..etc.</a:t>
            </a:r>
          </a:p>
          <a:p>
            <a:r>
              <a:rPr lang="en-US" sz="2900" dirty="0" smtClean="0"/>
              <a:t> </a:t>
            </a:r>
            <a:r>
              <a:rPr lang="en-US" sz="2900" dirty="0"/>
              <a:t>Examples:</a:t>
            </a:r>
          </a:p>
          <a:p>
            <a:pPr marL="0" indent="0">
              <a:buNone/>
            </a:pPr>
            <a:r>
              <a:rPr lang="en-US" sz="2900" dirty="0"/>
              <a:t>	- </a:t>
            </a:r>
            <a:r>
              <a:rPr lang="en-US" sz="2900" dirty="0" err="1"/>
              <a:t>docker</a:t>
            </a:r>
            <a:r>
              <a:rPr lang="en-US" sz="2900" dirty="0"/>
              <a:t> inspect </a:t>
            </a:r>
            <a:r>
              <a:rPr lang="en-US" sz="2900" dirty="0" err="1"/>
              <a:t>dgamut</a:t>
            </a:r>
            <a:endParaRPr lang="en-US" sz="2900" dirty="0"/>
          </a:p>
          <a:p>
            <a:pPr marL="0" indent="0">
              <a:buNone/>
            </a:pPr>
            <a:r>
              <a:rPr lang="en-US" sz="2900" dirty="0"/>
              <a:t>	- </a:t>
            </a:r>
            <a:r>
              <a:rPr lang="en-US" sz="2900" dirty="0" err="1"/>
              <a:t>docker</a:t>
            </a:r>
            <a:r>
              <a:rPr lang="en-US" sz="2900" dirty="0"/>
              <a:t> inspect --format '{{.</a:t>
            </a:r>
            <a:r>
              <a:rPr lang="en-US" sz="2900" dirty="0" err="1"/>
              <a:t>Config.Hostname</a:t>
            </a:r>
            <a:r>
              <a:rPr lang="en-US" sz="2900" dirty="0"/>
              <a:t>}}' </a:t>
            </a:r>
            <a:r>
              <a:rPr lang="en-US" sz="2900" dirty="0" err="1"/>
              <a:t>dgamut</a:t>
            </a:r>
            <a:endParaRPr lang="en-US" sz="2900" dirty="0"/>
          </a:p>
          <a:p>
            <a:pPr marL="0" indent="0">
              <a:buNone/>
            </a:pPr>
            <a:r>
              <a:rPr lang="en-US" sz="2900" dirty="0"/>
              <a:t>	- -f '{{.</a:t>
            </a:r>
            <a:r>
              <a:rPr lang="en-US" sz="2900" dirty="0" err="1"/>
              <a:t>NetworkSettings.Networks.bridge.IPAddress</a:t>
            </a:r>
            <a:r>
              <a:rPr lang="en-US" sz="2900" dirty="0"/>
              <a:t>}}' </a:t>
            </a:r>
          </a:p>
          <a:p>
            <a:pPr marL="0" indent="0">
              <a:buNone/>
            </a:pPr>
            <a:r>
              <a:rPr lang="en-US" sz="2900" dirty="0" smtClean="0"/>
              <a:t>   </a:t>
            </a:r>
            <a:r>
              <a:rPr lang="en-US" sz="2900" dirty="0"/>
              <a:t>	Note: use --format (OR) -f  	</a:t>
            </a:r>
          </a:p>
          <a:p>
            <a:r>
              <a:rPr lang="en-US" sz="2900" dirty="0" smtClean="0"/>
              <a:t>Create demonized container – </a:t>
            </a:r>
            <a:r>
              <a:rPr lang="en-US" sz="2900" dirty="0" err="1" smtClean="0"/>
              <a:t>docker</a:t>
            </a:r>
            <a:r>
              <a:rPr lang="en-US" sz="2900" dirty="0" smtClean="0"/>
              <a:t> run –it –d –name </a:t>
            </a:r>
            <a:r>
              <a:rPr lang="en-US" sz="2900" dirty="0" err="1" smtClean="0"/>
              <a:t>databytes</a:t>
            </a:r>
            <a:r>
              <a:rPr lang="en-US" sz="2900" dirty="0" smtClean="0"/>
              <a:t> </a:t>
            </a:r>
            <a:r>
              <a:rPr lang="en-US" sz="2900" dirty="0" err="1" smtClean="0"/>
              <a:t>ubuntu</a:t>
            </a:r>
            <a:r>
              <a:rPr lang="en-US" sz="2900" dirty="0" smtClean="0"/>
              <a:t> /bin/bash</a:t>
            </a:r>
          </a:p>
          <a:p>
            <a:r>
              <a:rPr lang="en-US" sz="2900" dirty="0" smtClean="0"/>
              <a:t>Remove </a:t>
            </a:r>
            <a:r>
              <a:rPr lang="en-US" sz="2900" dirty="0"/>
              <a:t>all running containers</a:t>
            </a:r>
          </a:p>
          <a:p>
            <a:pPr marL="0" indent="0">
              <a:buNone/>
            </a:pPr>
            <a:r>
              <a:rPr lang="sv-SE" sz="2900" dirty="0"/>
              <a:t>		docker rm -f `docker ps </a:t>
            </a:r>
            <a:r>
              <a:rPr lang="sv-SE" sz="2900" dirty="0" smtClean="0"/>
              <a:t>-q`</a:t>
            </a:r>
          </a:p>
          <a:p>
            <a:r>
              <a:rPr lang="en-US" sz="2900" dirty="0" smtClean="0"/>
              <a:t>Remove </a:t>
            </a:r>
            <a:r>
              <a:rPr lang="en-US" sz="2900" dirty="0"/>
              <a:t>all </a:t>
            </a:r>
            <a:r>
              <a:rPr lang="en-US" sz="2900" dirty="0" smtClean="0"/>
              <a:t>running/stopped  </a:t>
            </a:r>
            <a:r>
              <a:rPr lang="en-US" sz="2900" dirty="0"/>
              <a:t>containers</a:t>
            </a:r>
          </a:p>
          <a:p>
            <a:pPr marL="0" indent="0">
              <a:buNone/>
            </a:pPr>
            <a:r>
              <a:rPr lang="sv-SE" sz="2900" dirty="0"/>
              <a:t>		docker rm -f `docker ps </a:t>
            </a:r>
            <a:r>
              <a:rPr lang="sv-SE" sz="2900" dirty="0" smtClean="0"/>
              <a:t>–a -q`</a:t>
            </a:r>
          </a:p>
          <a:p>
            <a:pPr marL="0" indent="0">
              <a:buNone/>
            </a:pPr>
            <a:r>
              <a:rPr lang="sv-SE" sz="2900" dirty="0" smtClean="0"/>
              <a:t>		</a:t>
            </a:r>
            <a:r>
              <a:rPr lang="en-US" sz="2900" dirty="0" smtClean="0"/>
              <a:t> - #</a:t>
            </a:r>
            <a:r>
              <a:rPr lang="en-US" sz="2900" dirty="0" err="1" smtClean="0"/>
              <a:t>docker</a:t>
            </a:r>
            <a:r>
              <a:rPr lang="en-US" sz="2900" dirty="0" smtClean="0"/>
              <a:t> </a:t>
            </a:r>
            <a:r>
              <a:rPr lang="en-US" sz="2900" dirty="0" err="1" smtClean="0"/>
              <a:t>rm</a:t>
            </a:r>
            <a:r>
              <a:rPr lang="en-US" sz="2900" dirty="0" smtClean="0"/>
              <a:t> $(</a:t>
            </a:r>
            <a:r>
              <a:rPr lang="en-US" sz="2900" dirty="0" err="1" smtClean="0"/>
              <a:t>docker</a:t>
            </a:r>
            <a:r>
              <a:rPr lang="en-US" sz="2900" dirty="0" smtClean="0"/>
              <a:t> </a:t>
            </a:r>
            <a:r>
              <a:rPr lang="en-US" sz="2900" dirty="0" err="1" smtClean="0"/>
              <a:t>ps</a:t>
            </a:r>
            <a:r>
              <a:rPr lang="en-US" sz="2900" dirty="0" smtClean="0"/>
              <a:t> –a –q) --force</a:t>
            </a:r>
            <a:endParaRPr lang="sv-SE" dirty="0"/>
          </a:p>
          <a:p>
            <a:endParaRPr lang="en-US" dirty="0"/>
          </a:p>
        </p:txBody>
      </p:sp>
    </p:spTree>
    <p:extLst>
      <p:ext uri="{BB962C8B-B14F-4D97-AF65-F5344CB8AC3E}">
        <p14:creationId xmlns="" xmlns:p14="http://schemas.microsoft.com/office/powerpoint/2010/main" val="757611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a:p>
          <a:p>
            <a:endParaRPr lang="en-US" dirty="0" smtClean="0"/>
          </a:p>
          <a:p>
            <a:endParaRPr lang="en-US" dirty="0"/>
          </a:p>
          <a:p>
            <a:pPr marL="0" indent="0">
              <a:buNone/>
            </a:pPr>
            <a:r>
              <a:rPr lang="en-US" dirty="0" smtClean="0"/>
              <a:t>			</a:t>
            </a:r>
            <a:r>
              <a:rPr lang="en-US" sz="4400" dirty="0" smtClean="0"/>
              <a:t>Day 3</a:t>
            </a:r>
            <a:endParaRPr lang="en-US" sz="4400" dirty="0"/>
          </a:p>
        </p:txBody>
      </p:sp>
    </p:spTree>
    <p:extLst>
      <p:ext uri="{BB962C8B-B14F-4D97-AF65-F5344CB8AC3E}">
        <p14:creationId xmlns="" xmlns:p14="http://schemas.microsoft.com/office/powerpoint/2010/main" val="4268946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smtClean="0"/>
          </a:p>
          <a:p>
            <a:endParaRPr lang="en-US" dirty="0" smtClean="0"/>
          </a:p>
          <a:p>
            <a:pPr>
              <a:buNone/>
            </a:pPr>
            <a:r>
              <a:rPr lang="en-US" sz="6000" dirty="0" smtClean="0"/>
              <a:t>			</a:t>
            </a:r>
            <a:r>
              <a:rPr lang="en-US" sz="6000" dirty="0" err="1" smtClean="0"/>
              <a:t>Docker</a:t>
            </a:r>
            <a:r>
              <a:rPr lang="en-US" sz="6000" dirty="0" smtClean="0"/>
              <a:t> –</a:t>
            </a:r>
          </a:p>
          <a:p>
            <a:pPr>
              <a:buNone/>
            </a:pPr>
            <a:r>
              <a:rPr lang="en-US" sz="2800" dirty="0" smtClean="0"/>
              <a:t>		The Container Virtualization tool</a:t>
            </a:r>
          </a:p>
          <a:p>
            <a:pPr>
              <a:buNone/>
            </a:pPr>
            <a:endParaRPr lang="en-US" sz="6000" dirty="0"/>
          </a:p>
        </p:txBody>
      </p:sp>
      <p:pic>
        <p:nvPicPr>
          <p:cNvPr id="4" name="Picture 3"/>
          <p:cNvPicPr>
            <a:picLocks noChangeAspect="1" noChangeArrowheads="1"/>
          </p:cNvPicPr>
          <p:nvPr/>
        </p:nvPicPr>
        <p:blipFill>
          <a:blip r:embed="rId3"/>
          <a:srcRect/>
          <a:stretch>
            <a:fillRect/>
          </a:stretch>
        </p:blipFill>
        <p:spPr bwMode="auto">
          <a:xfrm>
            <a:off x="2743200" y="4953000"/>
            <a:ext cx="3429000"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3 - Agenda</a:t>
            </a:r>
            <a:endParaRPr lang="en-US" dirty="0"/>
          </a:p>
        </p:txBody>
      </p:sp>
      <p:sp>
        <p:nvSpPr>
          <p:cNvPr id="3" name="Content Placeholder 2"/>
          <p:cNvSpPr>
            <a:spLocks noGrp="1"/>
          </p:cNvSpPr>
          <p:nvPr>
            <p:ph sz="quarter" idx="1"/>
          </p:nvPr>
        </p:nvSpPr>
        <p:spPr/>
        <p:txBody>
          <a:bodyPr>
            <a:normAutofit lnSpcReduction="10000"/>
          </a:bodyPr>
          <a:lstStyle/>
          <a:p>
            <a:pPr lvl="1"/>
            <a:r>
              <a:rPr lang="en-US" sz="2400" dirty="0" smtClean="0"/>
              <a:t>Deep Dive into </a:t>
            </a:r>
            <a:r>
              <a:rPr lang="en-US" sz="2400" dirty="0" err="1" smtClean="0"/>
              <a:t>Docker</a:t>
            </a:r>
            <a:r>
              <a:rPr lang="en-US" sz="2400" dirty="0" smtClean="0"/>
              <a:t> Images.</a:t>
            </a:r>
          </a:p>
          <a:p>
            <a:pPr lvl="1"/>
            <a:r>
              <a:rPr lang="en-US" sz="2400" dirty="0" smtClean="0"/>
              <a:t>Listing </a:t>
            </a:r>
            <a:r>
              <a:rPr lang="en-US" sz="2400" dirty="0" err="1" smtClean="0"/>
              <a:t>Docker</a:t>
            </a:r>
            <a:r>
              <a:rPr lang="en-US" sz="2400" dirty="0" smtClean="0"/>
              <a:t> images</a:t>
            </a:r>
          </a:p>
          <a:p>
            <a:pPr lvl="1"/>
            <a:r>
              <a:rPr lang="en-US" sz="2400" dirty="0" smtClean="0"/>
              <a:t>SETTING-UP NGINX SERVER ON UBUNTU MANUALLY: Project</a:t>
            </a:r>
          </a:p>
          <a:p>
            <a:pPr lvl="1"/>
            <a:r>
              <a:rPr lang="en-US" sz="2400" dirty="0" smtClean="0"/>
              <a:t>Images types</a:t>
            </a:r>
          </a:p>
          <a:p>
            <a:pPr lvl="1"/>
            <a:r>
              <a:rPr lang="en-US" sz="2400" dirty="0" smtClean="0"/>
              <a:t>Creating </a:t>
            </a:r>
            <a:r>
              <a:rPr lang="en-US" sz="2400" dirty="0" err="1" smtClean="0"/>
              <a:t>docker</a:t>
            </a:r>
            <a:r>
              <a:rPr lang="en-US" sz="2400" dirty="0" smtClean="0"/>
              <a:t> image using "</a:t>
            </a:r>
            <a:r>
              <a:rPr lang="en-US" sz="2400" dirty="0" err="1" smtClean="0"/>
              <a:t>docker</a:t>
            </a:r>
            <a:r>
              <a:rPr lang="en-US" sz="2400" dirty="0" smtClean="0"/>
              <a:t> build" command</a:t>
            </a:r>
          </a:p>
          <a:p>
            <a:pPr lvl="1"/>
            <a:r>
              <a:rPr lang="en-US" sz="2400" dirty="0" smtClean="0"/>
              <a:t>Writing </a:t>
            </a:r>
            <a:r>
              <a:rPr lang="en-US" sz="2400" dirty="0" err="1" smtClean="0"/>
              <a:t>Dockerfile</a:t>
            </a:r>
            <a:r>
              <a:rPr lang="en-US" sz="2400" dirty="0" smtClean="0"/>
              <a:t>.</a:t>
            </a:r>
          </a:p>
          <a:p>
            <a:pPr lvl="1"/>
            <a:r>
              <a:rPr lang="en-US" sz="2400" dirty="0" smtClean="0"/>
              <a:t>Building </a:t>
            </a:r>
            <a:r>
              <a:rPr lang="en-US" sz="2400" dirty="0" err="1" smtClean="0"/>
              <a:t>docker</a:t>
            </a:r>
            <a:r>
              <a:rPr lang="en-US" sz="2400" dirty="0" smtClean="0"/>
              <a:t> image</a:t>
            </a:r>
          </a:p>
          <a:p>
            <a:pPr lvl="1"/>
            <a:r>
              <a:rPr lang="en-US" sz="2400" dirty="0" smtClean="0"/>
              <a:t>Listing </a:t>
            </a:r>
            <a:r>
              <a:rPr lang="en-US" sz="2400" dirty="0" err="1" smtClean="0"/>
              <a:t>docker</a:t>
            </a:r>
            <a:r>
              <a:rPr lang="en-US" sz="2400" dirty="0" smtClean="0"/>
              <a:t> image</a:t>
            </a:r>
          </a:p>
          <a:p>
            <a:pPr lvl="1"/>
            <a:r>
              <a:rPr lang="en-US" sz="2400" dirty="0" smtClean="0"/>
              <a:t>Testing Image</a:t>
            </a:r>
          </a:p>
          <a:p>
            <a:pPr lvl="1"/>
            <a:r>
              <a:rPr lang="en-US" sz="2400" dirty="0" smtClean="0"/>
              <a:t>Data Volumes - Advanced Topic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Images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a:t>Agenda:</a:t>
            </a:r>
          </a:p>
          <a:p>
            <a:pPr marL="0" indent="0">
              <a:buNone/>
            </a:pPr>
            <a:r>
              <a:rPr lang="en-US" dirty="0"/>
              <a:t>	- Understand </a:t>
            </a:r>
            <a:r>
              <a:rPr lang="en-US" dirty="0" err="1"/>
              <a:t>docker</a:t>
            </a:r>
            <a:r>
              <a:rPr lang="en-US" dirty="0"/>
              <a:t> Image</a:t>
            </a:r>
          </a:p>
          <a:p>
            <a:pPr marL="0" indent="0">
              <a:buNone/>
            </a:pPr>
            <a:r>
              <a:rPr lang="en-US" dirty="0"/>
              <a:t>	- Create </a:t>
            </a:r>
            <a:r>
              <a:rPr lang="en-US" dirty="0" err="1"/>
              <a:t>docker</a:t>
            </a:r>
            <a:r>
              <a:rPr lang="en-US" dirty="0"/>
              <a:t> Image</a:t>
            </a:r>
          </a:p>
          <a:p>
            <a:pPr marL="0" indent="0">
              <a:buNone/>
            </a:pPr>
            <a:r>
              <a:rPr lang="en-US" dirty="0"/>
              <a:t>	- Store </a:t>
            </a:r>
            <a:r>
              <a:rPr lang="en-US" dirty="0" err="1"/>
              <a:t>docker</a:t>
            </a:r>
            <a:r>
              <a:rPr lang="en-US" dirty="0"/>
              <a:t> Image</a:t>
            </a:r>
          </a:p>
          <a:p>
            <a:pPr marL="0" indent="0">
              <a:buNone/>
            </a:pPr>
            <a:r>
              <a:rPr lang="en-US" dirty="0"/>
              <a:t>	- Share your own Image</a:t>
            </a:r>
          </a:p>
          <a:p>
            <a:pPr marL="0" indent="0">
              <a:buNone/>
            </a:pPr>
            <a:r>
              <a:rPr lang="en-US" dirty="0"/>
              <a:t>	- Examine repositories that hold images</a:t>
            </a:r>
          </a:p>
          <a:p>
            <a:r>
              <a:rPr lang="en-US" dirty="0" smtClean="0"/>
              <a:t>- </a:t>
            </a:r>
            <a:r>
              <a:rPr lang="en-US" dirty="0" err="1"/>
              <a:t>Docker</a:t>
            </a:r>
            <a:r>
              <a:rPr lang="en-US" dirty="0"/>
              <a:t> images are the building blocks for creating container.</a:t>
            </a:r>
          </a:p>
          <a:p>
            <a:r>
              <a:rPr lang="en-US" dirty="0"/>
              <a:t>- From images, we launch containers.</a:t>
            </a:r>
          </a:p>
          <a:p>
            <a:r>
              <a:rPr lang="en-US" dirty="0" err="1" smtClean="0"/>
              <a:t>Docker</a:t>
            </a:r>
            <a:r>
              <a:rPr lang="en-US" dirty="0" smtClean="0"/>
              <a:t> image(collections of layers) – lists all layers</a:t>
            </a:r>
          </a:p>
          <a:p>
            <a:pPr lvl="1"/>
            <a:r>
              <a:rPr lang="en-US" dirty="0" smtClean="0"/>
              <a:t>$</a:t>
            </a:r>
            <a:r>
              <a:rPr lang="en-US" dirty="0" err="1" smtClean="0"/>
              <a:t>docker</a:t>
            </a:r>
            <a:r>
              <a:rPr lang="en-US" dirty="0" smtClean="0"/>
              <a:t> history image-id</a:t>
            </a:r>
            <a:endParaRPr lang="en-US" dirty="0"/>
          </a:p>
          <a:p>
            <a:r>
              <a:rPr lang="en-US" dirty="0" smtClean="0"/>
              <a:t> </a:t>
            </a:r>
            <a:r>
              <a:rPr lang="en-US" dirty="0"/>
              <a:t>Listing </a:t>
            </a:r>
            <a:r>
              <a:rPr lang="en-US" dirty="0" err="1"/>
              <a:t>docker</a:t>
            </a:r>
            <a:r>
              <a:rPr lang="en-US" dirty="0"/>
              <a:t> images</a:t>
            </a:r>
          </a:p>
          <a:p>
            <a:pPr marL="0" indent="0">
              <a:buNone/>
            </a:pPr>
            <a:r>
              <a:rPr lang="en-US" dirty="0"/>
              <a:t>	- </a:t>
            </a:r>
            <a:r>
              <a:rPr lang="en-US" dirty="0" err="1"/>
              <a:t>docker</a:t>
            </a:r>
            <a:r>
              <a:rPr lang="en-US" dirty="0"/>
              <a:t> images</a:t>
            </a:r>
          </a:p>
          <a:p>
            <a:pPr marL="0" indent="0">
              <a:buNone/>
            </a:pPr>
            <a:r>
              <a:rPr lang="en-US" dirty="0" smtClean="0"/>
              <a:t>	- </a:t>
            </a:r>
            <a:r>
              <a:rPr lang="en-US" dirty="0"/>
              <a:t>Images live in /</a:t>
            </a:r>
            <a:r>
              <a:rPr lang="en-US" dirty="0" err="1"/>
              <a:t>var</a:t>
            </a:r>
            <a:r>
              <a:rPr lang="en-US" dirty="0"/>
              <a:t>/lib/</a:t>
            </a:r>
            <a:r>
              <a:rPr lang="en-US" dirty="0" err="1"/>
              <a:t>docker</a:t>
            </a:r>
            <a:r>
              <a:rPr lang="en-US" dirty="0"/>
              <a:t>/image</a:t>
            </a:r>
          </a:p>
          <a:p>
            <a:pPr marL="0" indent="0">
              <a:buNone/>
            </a:pPr>
            <a:r>
              <a:rPr lang="en-US" dirty="0" smtClean="0"/>
              <a:t>	- </a:t>
            </a:r>
            <a:r>
              <a:rPr lang="en-US" dirty="0"/>
              <a:t>Containers live in /</a:t>
            </a:r>
            <a:r>
              <a:rPr lang="en-US" dirty="0" err="1"/>
              <a:t>var</a:t>
            </a:r>
            <a:r>
              <a:rPr lang="en-US" dirty="0"/>
              <a:t>/lib/</a:t>
            </a:r>
            <a:r>
              <a:rPr lang="en-US" dirty="0" err="1"/>
              <a:t>docker</a:t>
            </a:r>
            <a:r>
              <a:rPr lang="en-US" dirty="0"/>
              <a:t>/containers</a:t>
            </a:r>
          </a:p>
        </p:txBody>
      </p:sp>
    </p:spTree>
    <p:extLst>
      <p:ext uri="{BB962C8B-B14F-4D97-AF65-F5344CB8AC3E}">
        <p14:creationId xmlns="" xmlns:p14="http://schemas.microsoft.com/office/powerpoint/2010/main" val="3660721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SETTING-UP NGINX SERVER ON UBUNTU </a:t>
            </a:r>
            <a:r>
              <a:rPr lang="en-US" dirty="0" smtClean="0"/>
              <a:t>MANUALLY – In container : Project</a:t>
            </a:r>
            <a:endParaRPr lang="en-US" dirty="0"/>
          </a:p>
        </p:txBody>
      </p:sp>
      <p:sp>
        <p:nvSpPr>
          <p:cNvPr id="3" name="Content Placeholder 2"/>
          <p:cNvSpPr>
            <a:spLocks noGrp="1"/>
          </p:cNvSpPr>
          <p:nvPr>
            <p:ph sz="quarter" idx="1"/>
          </p:nvPr>
        </p:nvSpPr>
        <p:spPr/>
        <p:txBody>
          <a:bodyPr>
            <a:normAutofit/>
          </a:bodyPr>
          <a:lstStyle/>
          <a:p>
            <a:r>
              <a:rPr lang="en-US" dirty="0" smtClean="0"/>
              <a:t>To update the sources:</a:t>
            </a:r>
          </a:p>
          <a:p>
            <a:pPr lvl="1"/>
            <a:r>
              <a:rPr lang="en-US" dirty="0" smtClean="0"/>
              <a:t>$ </a:t>
            </a:r>
            <a:r>
              <a:rPr lang="en-US" dirty="0" err="1" smtClean="0"/>
              <a:t>sudo</a:t>
            </a:r>
            <a:r>
              <a:rPr lang="en-US" dirty="0" smtClean="0"/>
              <a:t> </a:t>
            </a:r>
            <a:r>
              <a:rPr lang="en-US" dirty="0"/>
              <a:t>apt-get </a:t>
            </a:r>
            <a:r>
              <a:rPr lang="en-US" dirty="0" smtClean="0"/>
              <a:t>update</a:t>
            </a:r>
          </a:p>
          <a:p>
            <a:pPr lvl="1"/>
            <a:r>
              <a:rPr lang="en-US" dirty="0" smtClean="0"/>
              <a:t> $ </a:t>
            </a:r>
            <a:r>
              <a:rPr lang="en-US" dirty="0" err="1" smtClean="0"/>
              <a:t>sudo</a:t>
            </a:r>
            <a:r>
              <a:rPr lang="en-US" dirty="0" smtClean="0"/>
              <a:t> </a:t>
            </a:r>
            <a:r>
              <a:rPr lang="en-US" dirty="0"/>
              <a:t>apt-get install -y </a:t>
            </a:r>
            <a:r>
              <a:rPr lang="en-US" dirty="0" err="1"/>
              <a:t>nginx</a:t>
            </a:r>
            <a:endParaRPr lang="en-US" dirty="0"/>
          </a:p>
          <a:p>
            <a:r>
              <a:rPr lang="en-US" dirty="0" smtClean="0"/>
              <a:t>To start/stop/restart </a:t>
            </a:r>
            <a:r>
              <a:rPr lang="en-US" dirty="0" err="1"/>
              <a:t>nginx</a:t>
            </a:r>
            <a:r>
              <a:rPr lang="en-US" dirty="0"/>
              <a:t> server</a:t>
            </a:r>
            <a:r>
              <a:rPr lang="en-US" dirty="0" smtClean="0"/>
              <a:t>:</a:t>
            </a:r>
          </a:p>
          <a:p>
            <a:pPr lvl="1"/>
            <a:r>
              <a:rPr lang="en-US" dirty="0" smtClean="0"/>
              <a:t>$ </a:t>
            </a:r>
            <a:r>
              <a:rPr lang="en-US" dirty="0" err="1" smtClean="0"/>
              <a:t>sudo</a:t>
            </a:r>
            <a:r>
              <a:rPr lang="en-US" dirty="0" smtClean="0"/>
              <a:t> </a:t>
            </a:r>
            <a:r>
              <a:rPr lang="en-US" dirty="0"/>
              <a:t>service </a:t>
            </a:r>
            <a:r>
              <a:rPr lang="en-US" dirty="0" err="1"/>
              <a:t>nginx</a:t>
            </a:r>
            <a:r>
              <a:rPr lang="en-US" dirty="0"/>
              <a:t> start</a:t>
            </a:r>
          </a:p>
          <a:p>
            <a:pPr marL="0" indent="0">
              <a:buNone/>
            </a:pPr>
            <a:r>
              <a:rPr lang="en-US" dirty="0" smtClean="0"/>
              <a:t>	</a:t>
            </a:r>
            <a:r>
              <a:rPr lang="en-US" dirty="0"/>
              <a:t>	  </a:t>
            </a:r>
            <a:r>
              <a:rPr lang="en-US" dirty="0" err="1"/>
              <a:t>nginx</a:t>
            </a:r>
            <a:r>
              <a:rPr lang="en-US" dirty="0"/>
              <a:t> stop </a:t>
            </a:r>
          </a:p>
          <a:p>
            <a:pPr marL="0" indent="0">
              <a:buNone/>
            </a:pPr>
            <a:r>
              <a:rPr lang="en-US" dirty="0"/>
              <a:t>	</a:t>
            </a:r>
            <a:r>
              <a:rPr lang="en-US" dirty="0" smtClean="0"/>
              <a:t>	  </a:t>
            </a:r>
            <a:r>
              <a:rPr lang="en-US" dirty="0" err="1"/>
              <a:t>nginx</a:t>
            </a:r>
            <a:r>
              <a:rPr lang="en-US" dirty="0"/>
              <a:t> restart</a:t>
            </a:r>
          </a:p>
          <a:p>
            <a:pPr marL="0" indent="0">
              <a:buNone/>
            </a:pPr>
            <a:r>
              <a:rPr lang="en-US" dirty="0"/>
              <a:t>		  </a:t>
            </a:r>
            <a:r>
              <a:rPr lang="en-US" dirty="0" err="1"/>
              <a:t>nginx</a:t>
            </a:r>
            <a:r>
              <a:rPr lang="en-US" dirty="0"/>
              <a:t> status</a:t>
            </a:r>
          </a:p>
          <a:p>
            <a:r>
              <a:rPr lang="en-US" dirty="0" smtClean="0"/>
              <a:t>Web </a:t>
            </a:r>
            <a:r>
              <a:rPr lang="en-US" dirty="0"/>
              <a:t>content/Deployment path:   /</a:t>
            </a:r>
            <a:r>
              <a:rPr lang="en-US" dirty="0" err="1"/>
              <a:t>var</a:t>
            </a:r>
            <a:r>
              <a:rPr lang="en-US" dirty="0"/>
              <a:t>/www/html</a:t>
            </a:r>
          </a:p>
          <a:p>
            <a:r>
              <a:rPr lang="en-US" dirty="0" smtClean="0"/>
              <a:t>Uninstall </a:t>
            </a:r>
            <a:r>
              <a:rPr lang="en-US" dirty="0" err="1" smtClean="0"/>
              <a:t>nginx</a:t>
            </a:r>
            <a:r>
              <a:rPr lang="en-US" dirty="0" smtClean="0"/>
              <a:t>:</a:t>
            </a:r>
          </a:p>
          <a:p>
            <a:pPr lvl="1"/>
            <a:r>
              <a:rPr lang="en-US" dirty="0" smtClean="0"/>
              <a:t>$ </a:t>
            </a:r>
            <a:r>
              <a:rPr lang="en-US" dirty="0" err="1" smtClean="0"/>
              <a:t>sudo</a:t>
            </a:r>
            <a:r>
              <a:rPr lang="en-US" dirty="0" smtClean="0"/>
              <a:t> </a:t>
            </a:r>
            <a:r>
              <a:rPr lang="en-US" dirty="0"/>
              <a:t>apt-get purge </a:t>
            </a:r>
            <a:r>
              <a:rPr lang="en-US" dirty="0" err="1"/>
              <a:t>nginx</a:t>
            </a:r>
            <a:r>
              <a:rPr lang="en-US" dirty="0"/>
              <a:t> </a:t>
            </a:r>
            <a:r>
              <a:rPr lang="en-US" dirty="0" err="1"/>
              <a:t>nginx</a:t>
            </a:r>
            <a:r>
              <a:rPr lang="en-US" dirty="0"/>
              <a:t>-common</a:t>
            </a:r>
          </a:p>
        </p:txBody>
      </p:sp>
    </p:spTree>
    <p:extLst>
      <p:ext uri="{BB962C8B-B14F-4D97-AF65-F5344CB8AC3E}">
        <p14:creationId xmlns="" xmlns:p14="http://schemas.microsoft.com/office/powerpoint/2010/main" val="2798445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types</a:t>
            </a:r>
            <a:endParaRPr lang="en-US" dirty="0"/>
          </a:p>
        </p:txBody>
      </p:sp>
      <p:sp>
        <p:nvSpPr>
          <p:cNvPr id="3" name="Content Placeholder 2"/>
          <p:cNvSpPr>
            <a:spLocks noGrp="1"/>
          </p:cNvSpPr>
          <p:nvPr>
            <p:ph sz="quarter" idx="1"/>
          </p:nvPr>
        </p:nvSpPr>
        <p:spPr>
          <a:xfrm>
            <a:off x="457200" y="1600200"/>
            <a:ext cx="8458200" cy="4953000"/>
          </a:xfrm>
        </p:spPr>
        <p:txBody>
          <a:bodyPr>
            <a:normAutofit fontScale="77500" lnSpcReduction="20000"/>
          </a:bodyPr>
          <a:lstStyle/>
          <a:p>
            <a:r>
              <a:rPr lang="en-US" dirty="0"/>
              <a:t>Building our own Image</a:t>
            </a:r>
          </a:p>
          <a:p>
            <a:pPr marL="0" indent="0">
              <a:buNone/>
            </a:pPr>
            <a:r>
              <a:rPr lang="en-US" dirty="0"/>
              <a:t>	</a:t>
            </a:r>
            <a:r>
              <a:rPr lang="en-US" dirty="0" smtClean="0"/>
              <a:t>Two </a:t>
            </a:r>
            <a:r>
              <a:rPr lang="en-US" dirty="0"/>
              <a:t>Ways to create </a:t>
            </a:r>
            <a:r>
              <a:rPr lang="en-US" dirty="0" err="1"/>
              <a:t>docker</a:t>
            </a:r>
            <a:r>
              <a:rPr lang="en-US" dirty="0"/>
              <a:t> image:</a:t>
            </a:r>
          </a:p>
          <a:p>
            <a:pPr marL="0" indent="0">
              <a:buNone/>
            </a:pPr>
            <a:r>
              <a:rPr lang="en-US" dirty="0" smtClean="0"/>
              <a:t>	</a:t>
            </a:r>
            <a:r>
              <a:rPr lang="en-US" dirty="0"/>
              <a:t>	1. </a:t>
            </a:r>
            <a:r>
              <a:rPr lang="en-US" dirty="0" err="1"/>
              <a:t>docker</a:t>
            </a:r>
            <a:r>
              <a:rPr lang="en-US" dirty="0"/>
              <a:t> "commit"</a:t>
            </a:r>
          </a:p>
          <a:p>
            <a:pPr marL="0" indent="0">
              <a:buNone/>
            </a:pPr>
            <a:r>
              <a:rPr lang="en-US" dirty="0"/>
              <a:t>		2. </a:t>
            </a:r>
            <a:r>
              <a:rPr lang="en-US" dirty="0" err="1"/>
              <a:t>docker</a:t>
            </a:r>
            <a:r>
              <a:rPr lang="en-US" dirty="0"/>
              <a:t> "build" </a:t>
            </a:r>
            <a:r>
              <a:rPr lang="en-US" dirty="0" err="1"/>
              <a:t>cmd</a:t>
            </a:r>
            <a:r>
              <a:rPr lang="en-US" dirty="0"/>
              <a:t> &amp; </a:t>
            </a:r>
            <a:r>
              <a:rPr lang="en-US" dirty="0" err="1"/>
              <a:t>Dockerfile</a:t>
            </a:r>
            <a:endParaRPr lang="en-US" dirty="0"/>
          </a:p>
          <a:p>
            <a:r>
              <a:rPr lang="en-US" dirty="0" smtClean="0"/>
              <a:t>Creating </a:t>
            </a:r>
            <a:r>
              <a:rPr lang="en-US" dirty="0" err="1"/>
              <a:t>docker</a:t>
            </a:r>
            <a:r>
              <a:rPr lang="en-US" dirty="0"/>
              <a:t> image using "</a:t>
            </a:r>
            <a:r>
              <a:rPr lang="en-US" dirty="0" err="1"/>
              <a:t>docker</a:t>
            </a:r>
            <a:r>
              <a:rPr lang="en-US" dirty="0"/>
              <a:t> commit" command</a:t>
            </a:r>
          </a:p>
          <a:p>
            <a:pPr marL="0" indent="0">
              <a:buNone/>
            </a:pPr>
            <a:r>
              <a:rPr lang="en-US" dirty="0"/>
              <a:t>	- create </a:t>
            </a:r>
            <a:r>
              <a:rPr lang="en-US" dirty="0" smtClean="0"/>
              <a:t>container - </a:t>
            </a:r>
            <a:r>
              <a:rPr lang="en-US" dirty="0" err="1" smtClean="0"/>
              <a:t>nginx</a:t>
            </a:r>
            <a:r>
              <a:rPr lang="en-US" dirty="0" smtClean="0"/>
              <a:t>-container</a:t>
            </a:r>
            <a:endParaRPr lang="en-US" dirty="0"/>
          </a:p>
          <a:p>
            <a:pPr marL="0" indent="0">
              <a:buNone/>
            </a:pPr>
            <a:r>
              <a:rPr lang="en-US" dirty="0"/>
              <a:t>	- Install </a:t>
            </a:r>
            <a:r>
              <a:rPr lang="en-US" dirty="0" err="1"/>
              <a:t>nginx</a:t>
            </a:r>
            <a:r>
              <a:rPr lang="en-US" dirty="0"/>
              <a:t> manually</a:t>
            </a:r>
          </a:p>
          <a:p>
            <a:pPr marL="0" indent="0">
              <a:buNone/>
            </a:pPr>
            <a:r>
              <a:rPr lang="en-US" dirty="0"/>
              <a:t>	- exit the container</a:t>
            </a:r>
          </a:p>
          <a:p>
            <a:pPr marL="0" indent="0">
              <a:buNone/>
            </a:pPr>
            <a:r>
              <a:rPr lang="en-US" dirty="0"/>
              <a:t>		$ </a:t>
            </a:r>
            <a:r>
              <a:rPr lang="en-US" dirty="0" smtClean="0"/>
              <a:t>exit (Ctrl + p + q) – demonized way</a:t>
            </a:r>
            <a:endParaRPr lang="en-US" dirty="0"/>
          </a:p>
          <a:p>
            <a:r>
              <a:rPr lang="en-US" dirty="0" smtClean="0"/>
              <a:t>Create </a:t>
            </a:r>
            <a:r>
              <a:rPr lang="en-US" dirty="0"/>
              <a:t>a </a:t>
            </a:r>
            <a:r>
              <a:rPr lang="en-US" dirty="0" err="1"/>
              <a:t>docker</a:t>
            </a:r>
            <a:r>
              <a:rPr lang="en-US" dirty="0"/>
              <a:t> image from the container / convert </a:t>
            </a:r>
            <a:r>
              <a:rPr lang="en-US" dirty="0" err="1"/>
              <a:t>docker</a:t>
            </a:r>
            <a:r>
              <a:rPr lang="en-US" dirty="0"/>
              <a:t> container as </a:t>
            </a:r>
            <a:r>
              <a:rPr lang="en-US" dirty="0" err="1" smtClean="0"/>
              <a:t>docker</a:t>
            </a:r>
            <a:r>
              <a:rPr lang="en-US" dirty="0" smtClean="0"/>
              <a:t> </a:t>
            </a:r>
            <a:r>
              <a:rPr lang="en-US" dirty="0"/>
              <a:t>image</a:t>
            </a:r>
          </a:p>
          <a:p>
            <a:pPr marL="0" indent="0">
              <a:buNone/>
            </a:pPr>
            <a:r>
              <a:rPr lang="en-US" dirty="0"/>
              <a:t>		$ </a:t>
            </a:r>
            <a:r>
              <a:rPr lang="en-US" dirty="0" err="1"/>
              <a:t>docker</a:t>
            </a:r>
            <a:r>
              <a:rPr lang="en-US" dirty="0"/>
              <a:t> commit </a:t>
            </a:r>
            <a:r>
              <a:rPr lang="en-US" dirty="0" err="1"/>
              <a:t>nginx</a:t>
            </a:r>
            <a:r>
              <a:rPr lang="en-US" dirty="0"/>
              <a:t>-container "</a:t>
            </a:r>
            <a:r>
              <a:rPr lang="en-US" dirty="0" err="1"/>
              <a:t>nginx</a:t>
            </a:r>
            <a:r>
              <a:rPr lang="en-US" dirty="0"/>
              <a:t>-image"</a:t>
            </a:r>
          </a:p>
          <a:p>
            <a:pPr marL="0" indent="0">
              <a:buNone/>
            </a:pPr>
            <a:r>
              <a:rPr lang="en-US" dirty="0"/>
              <a:t>	- check if image has been created</a:t>
            </a:r>
          </a:p>
          <a:p>
            <a:pPr marL="0" indent="0">
              <a:buNone/>
            </a:pPr>
            <a:r>
              <a:rPr lang="en-US" dirty="0"/>
              <a:t>	  $ </a:t>
            </a:r>
            <a:r>
              <a:rPr lang="en-US" dirty="0" err="1"/>
              <a:t>docker</a:t>
            </a:r>
            <a:r>
              <a:rPr lang="en-US" dirty="0"/>
              <a:t> images</a:t>
            </a:r>
          </a:p>
          <a:p>
            <a:r>
              <a:rPr lang="en-US" dirty="0" smtClean="0"/>
              <a:t>- </a:t>
            </a:r>
            <a:r>
              <a:rPr lang="en-US" dirty="0"/>
              <a:t>Customers can spin 1 million new containers using below command.</a:t>
            </a:r>
          </a:p>
          <a:p>
            <a:pPr marL="0" indent="0">
              <a:buNone/>
            </a:pPr>
            <a:r>
              <a:rPr lang="en-US" dirty="0"/>
              <a:t>		$ </a:t>
            </a:r>
            <a:r>
              <a:rPr lang="en-US" dirty="0" err="1"/>
              <a:t>docker</a:t>
            </a:r>
            <a:r>
              <a:rPr lang="en-US" dirty="0"/>
              <a:t> run -it </a:t>
            </a:r>
            <a:r>
              <a:rPr lang="en-US" dirty="0" err="1"/>
              <a:t>nginx</a:t>
            </a:r>
            <a:r>
              <a:rPr lang="en-US" dirty="0"/>
              <a:t>-image /bin/bash</a:t>
            </a:r>
          </a:p>
        </p:txBody>
      </p:sp>
    </p:spTree>
    <p:extLst>
      <p:ext uri="{BB962C8B-B14F-4D97-AF65-F5344CB8AC3E}">
        <p14:creationId xmlns="" xmlns:p14="http://schemas.microsoft.com/office/powerpoint/2010/main" val="978499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Creating </a:t>
            </a:r>
            <a:r>
              <a:rPr lang="en-US" dirty="0" err="1"/>
              <a:t>docker</a:t>
            </a:r>
            <a:r>
              <a:rPr lang="en-US" dirty="0"/>
              <a:t> image using "</a:t>
            </a:r>
            <a:r>
              <a:rPr lang="en-US" dirty="0" err="1"/>
              <a:t>docker</a:t>
            </a:r>
            <a:r>
              <a:rPr lang="en-US" dirty="0"/>
              <a:t> build" command</a:t>
            </a:r>
          </a:p>
          <a:p>
            <a:pPr marL="0" indent="0">
              <a:buNone/>
            </a:pPr>
            <a:r>
              <a:rPr lang="en-US" dirty="0"/>
              <a:t>	- </a:t>
            </a:r>
            <a:r>
              <a:rPr lang="en-US" dirty="0" err="1"/>
              <a:t>mkdir</a:t>
            </a:r>
            <a:r>
              <a:rPr lang="en-US" dirty="0"/>
              <a:t> </a:t>
            </a:r>
            <a:r>
              <a:rPr lang="en-US" dirty="0" err="1"/>
              <a:t>nginx</a:t>
            </a:r>
            <a:r>
              <a:rPr lang="en-US" dirty="0"/>
              <a:t> </a:t>
            </a:r>
          </a:p>
          <a:p>
            <a:pPr marL="0" indent="0">
              <a:buNone/>
            </a:pPr>
            <a:r>
              <a:rPr lang="en-US" dirty="0"/>
              <a:t>	- cd </a:t>
            </a:r>
            <a:r>
              <a:rPr lang="en-US" dirty="0" err="1"/>
              <a:t>nginx</a:t>
            </a:r>
            <a:endParaRPr lang="en-US" dirty="0"/>
          </a:p>
          <a:p>
            <a:pPr marL="0" indent="0">
              <a:buNone/>
            </a:pPr>
            <a:r>
              <a:rPr lang="en-US" dirty="0"/>
              <a:t>	- touch </a:t>
            </a:r>
            <a:r>
              <a:rPr lang="en-US" dirty="0" err="1"/>
              <a:t>Dockerfile</a:t>
            </a:r>
            <a:endParaRPr lang="en-US" dirty="0"/>
          </a:p>
          <a:p>
            <a:r>
              <a:rPr lang="en-US" dirty="0" smtClean="0"/>
              <a:t>--&gt; </a:t>
            </a:r>
            <a:r>
              <a:rPr lang="en-US" dirty="0" err="1"/>
              <a:t>nginx</a:t>
            </a:r>
            <a:r>
              <a:rPr lang="en-US" dirty="0"/>
              <a:t> directory is called "context" or "build context".</a:t>
            </a:r>
          </a:p>
          <a:p>
            <a:pPr marL="0" indent="0">
              <a:buNone/>
            </a:pPr>
            <a:r>
              <a:rPr lang="en-US" dirty="0" smtClean="0"/>
              <a:t>	It </a:t>
            </a:r>
            <a:r>
              <a:rPr lang="en-US" dirty="0"/>
              <a:t>contains the code, files or other data that you want to include in the image.</a:t>
            </a:r>
          </a:p>
          <a:p>
            <a:r>
              <a:rPr lang="en-US" dirty="0"/>
              <a:t>	- Write </a:t>
            </a:r>
            <a:r>
              <a:rPr lang="en-US" dirty="0" err="1" smtClean="0"/>
              <a:t>Dockerfile</a:t>
            </a:r>
            <a:r>
              <a:rPr lang="en-US" dirty="0"/>
              <a:t>:</a:t>
            </a:r>
          </a:p>
          <a:p>
            <a:pPr marL="0" indent="0">
              <a:buNone/>
            </a:pPr>
            <a:r>
              <a:rPr lang="en-US" dirty="0"/>
              <a:t>		#Version: 1.0</a:t>
            </a:r>
          </a:p>
          <a:p>
            <a:pPr marL="0" indent="0">
              <a:buNone/>
            </a:pPr>
            <a:r>
              <a:rPr lang="en-US" dirty="0"/>
              <a:t>		FROM ubuntu:16.04</a:t>
            </a:r>
          </a:p>
          <a:p>
            <a:pPr marL="0" indent="0">
              <a:buNone/>
            </a:pPr>
            <a:r>
              <a:rPr lang="en-US" dirty="0"/>
              <a:t>		MAINTAINER "info@Databytes.com"</a:t>
            </a:r>
          </a:p>
          <a:p>
            <a:pPr marL="0" indent="0">
              <a:buNone/>
            </a:pPr>
            <a:r>
              <a:rPr lang="en-US" dirty="0"/>
              <a:t>		RUN apt-get update</a:t>
            </a:r>
          </a:p>
          <a:p>
            <a:pPr marL="0" indent="0">
              <a:buNone/>
            </a:pPr>
            <a:r>
              <a:rPr lang="en-US" dirty="0"/>
              <a:t>		RUN apt-get install -y </a:t>
            </a:r>
            <a:r>
              <a:rPr lang="en-US" dirty="0" err="1"/>
              <a:t>nginx</a:t>
            </a:r>
            <a:endParaRPr lang="en-US" dirty="0"/>
          </a:p>
          <a:p>
            <a:pPr marL="0" indent="0">
              <a:buNone/>
            </a:pPr>
            <a:r>
              <a:rPr lang="en-US" dirty="0"/>
              <a:t>		COPY index.html /</a:t>
            </a:r>
            <a:r>
              <a:rPr lang="en-US" dirty="0" err="1"/>
              <a:t>var</a:t>
            </a:r>
            <a:r>
              <a:rPr lang="en-US" dirty="0"/>
              <a:t>/www/html</a:t>
            </a:r>
          </a:p>
          <a:p>
            <a:pPr marL="0" indent="0">
              <a:buNone/>
            </a:pPr>
            <a:r>
              <a:rPr lang="en-US" dirty="0"/>
              <a:t>		ENTRYPOINT service </a:t>
            </a:r>
            <a:r>
              <a:rPr lang="en-US" dirty="0" err="1"/>
              <a:t>nginx</a:t>
            </a:r>
            <a:r>
              <a:rPr lang="en-US" dirty="0"/>
              <a:t> start &amp;&amp; bash</a:t>
            </a:r>
          </a:p>
        </p:txBody>
      </p:sp>
    </p:spTree>
    <p:extLst>
      <p:ext uri="{BB962C8B-B14F-4D97-AF65-F5344CB8AC3E}">
        <p14:creationId xmlns="" xmlns:p14="http://schemas.microsoft.com/office/powerpoint/2010/main" val="1149941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file - Commands</a:t>
            </a:r>
            <a:endParaRPr lang="en-US" dirty="0"/>
          </a:p>
        </p:txBody>
      </p:sp>
      <p:sp>
        <p:nvSpPr>
          <p:cNvPr id="3" name="Content Placeholder 2"/>
          <p:cNvSpPr>
            <a:spLocks noGrp="1"/>
          </p:cNvSpPr>
          <p:nvPr>
            <p:ph sz="quarter" idx="1"/>
          </p:nvPr>
        </p:nvSpPr>
        <p:spPr/>
        <p:txBody>
          <a:bodyPr>
            <a:normAutofit fontScale="55000" lnSpcReduction="20000"/>
          </a:bodyPr>
          <a:lstStyle/>
          <a:p>
            <a:r>
              <a:rPr lang="en-US" dirty="0" smtClean="0"/>
              <a:t>Maintainer – author /developer – who wrote the file</a:t>
            </a:r>
          </a:p>
          <a:p>
            <a:pPr lvl="1"/>
            <a:r>
              <a:rPr lang="en-US" dirty="0" smtClean="0"/>
              <a:t>MAINTAINER USER “EMAILID”</a:t>
            </a:r>
          </a:p>
          <a:p>
            <a:r>
              <a:rPr lang="en-US" dirty="0" smtClean="0"/>
              <a:t>RUN – This command will execute while building the image.</a:t>
            </a:r>
          </a:p>
          <a:p>
            <a:pPr lvl="1"/>
            <a:r>
              <a:rPr lang="en-US" dirty="0" smtClean="0"/>
              <a:t>RUN apt-get update</a:t>
            </a:r>
          </a:p>
          <a:p>
            <a:r>
              <a:rPr lang="en-US" dirty="0" smtClean="0"/>
              <a:t>CMD [“echo”, “DREAMSPLUS” ] – Gets executed while container is created, if we pass the argument like (</a:t>
            </a:r>
            <a:r>
              <a:rPr lang="en-US" dirty="0" err="1" smtClean="0"/>
              <a:t>docker</a:t>
            </a:r>
            <a:r>
              <a:rPr lang="en-US" dirty="0" smtClean="0"/>
              <a:t> run –it image-name </a:t>
            </a:r>
            <a:r>
              <a:rPr lang="en-US" b="1" dirty="0" smtClean="0"/>
              <a:t>/bin/bash</a:t>
            </a:r>
            <a:r>
              <a:rPr lang="en-US" dirty="0" smtClean="0"/>
              <a:t>) – /bin/bash will override the parameter passed in CMD.</a:t>
            </a:r>
          </a:p>
          <a:p>
            <a:r>
              <a:rPr lang="en-US" dirty="0" smtClean="0"/>
              <a:t>ENTRYPOINT – Gets executed when you create a container.</a:t>
            </a:r>
          </a:p>
          <a:p>
            <a:pPr lvl="1"/>
            <a:r>
              <a:rPr lang="en-US" dirty="0" smtClean="0"/>
              <a:t>ENTRYPOINT service </a:t>
            </a:r>
            <a:r>
              <a:rPr lang="en-US" dirty="0" err="1" smtClean="0"/>
              <a:t>nginx</a:t>
            </a:r>
            <a:r>
              <a:rPr lang="en-US" dirty="0" smtClean="0"/>
              <a:t> start &amp;&amp; bash</a:t>
            </a:r>
          </a:p>
          <a:p>
            <a:pPr lvl="1"/>
            <a:r>
              <a:rPr lang="en-US" dirty="0" smtClean="0"/>
              <a:t>Note: Commands that specified here will be appended, even if we pass the arguments.</a:t>
            </a:r>
          </a:p>
          <a:p>
            <a:r>
              <a:rPr lang="en-US" dirty="0" smtClean="0"/>
              <a:t>WORKDIR – By default all the commands get executed under root(/), if you specify the WORKDIR, it will go into that directory and execute the next commands.</a:t>
            </a:r>
          </a:p>
          <a:p>
            <a:pPr lvl="1"/>
            <a:r>
              <a:rPr lang="en-US" dirty="0" smtClean="0"/>
              <a:t>WORKDIR /</a:t>
            </a:r>
            <a:r>
              <a:rPr lang="en-US" dirty="0" err="1" smtClean="0"/>
              <a:t>tmp</a:t>
            </a:r>
            <a:endParaRPr lang="en-US" dirty="0" smtClean="0"/>
          </a:p>
          <a:p>
            <a:r>
              <a:rPr lang="en-US" dirty="0" smtClean="0"/>
              <a:t>ENV  – this is used to set the environmental variable in the container launched</a:t>
            </a:r>
          </a:p>
          <a:p>
            <a:pPr lvl="1"/>
            <a:r>
              <a:rPr lang="en-US" dirty="0" smtClean="0"/>
              <a:t>ENV NAME DREAMSPLUS</a:t>
            </a:r>
          </a:p>
          <a:p>
            <a:r>
              <a:rPr lang="en-US" dirty="0" smtClean="0"/>
              <a:t>USER – by default, it will take root as the user. If specified, it will use this user.</a:t>
            </a:r>
          </a:p>
          <a:p>
            <a:pPr lvl="1"/>
            <a:r>
              <a:rPr lang="en-US" dirty="0" smtClean="0"/>
              <a:t>USER nobody</a:t>
            </a:r>
          </a:p>
          <a:p>
            <a:r>
              <a:rPr lang="en-US" dirty="0" smtClean="0"/>
              <a:t>VOLUME [“/data”] – this will pre create the directory ‘/data’ and treat as volume. Which means, this directory can be shared between other containers also by default, which ever files we put, they are available across the containers.</a:t>
            </a:r>
          </a:p>
          <a:p>
            <a:r>
              <a:rPr lang="en-US" dirty="0" smtClean="0"/>
              <a:t>COPY – This command is used to copy the files to Image, and when you </a:t>
            </a:r>
            <a:r>
              <a:rPr lang="en-US" dirty="0" err="1" smtClean="0"/>
              <a:t>spinup</a:t>
            </a:r>
            <a:r>
              <a:rPr lang="en-US" dirty="0" smtClean="0"/>
              <a:t> a new container, we will be able to se it.</a:t>
            </a:r>
          </a:p>
          <a:p>
            <a:pPr lvl="1"/>
            <a:r>
              <a:rPr lang="en-US" dirty="0" smtClean="0"/>
              <a:t>COPY index.html /</a:t>
            </a:r>
            <a:r>
              <a:rPr lang="en-US" dirty="0" err="1" smtClean="0"/>
              <a:t>var</a:t>
            </a:r>
            <a:r>
              <a:rPr lang="en-US" dirty="0" smtClean="0"/>
              <a:t>/www/html</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file - Commands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ADD – It is similar the COPY command, This works to copy bunch of files and also extracts to location specified, in a newly created container.</a:t>
            </a:r>
          </a:p>
          <a:p>
            <a:pPr lvl="1"/>
            <a:r>
              <a:rPr lang="en-US" dirty="0" smtClean="0"/>
              <a:t>How to create a tar file being in the current directory</a:t>
            </a:r>
          </a:p>
          <a:p>
            <a:pPr lvl="2"/>
            <a:r>
              <a:rPr lang="en-US" dirty="0" smtClean="0"/>
              <a:t>#tar –</a:t>
            </a:r>
            <a:r>
              <a:rPr lang="en-US" dirty="0" err="1" smtClean="0"/>
              <a:t>cvf</a:t>
            </a:r>
            <a:r>
              <a:rPr lang="en-US" dirty="0" smtClean="0"/>
              <a:t> file.tar *</a:t>
            </a:r>
          </a:p>
          <a:p>
            <a:pPr lvl="1"/>
            <a:r>
              <a:rPr lang="en-US" dirty="0" smtClean="0"/>
              <a:t>How to see the files inside tar/list the files inside the .tar file.</a:t>
            </a:r>
          </a:p>
          <a:p>
            <a:pPr lvl="2"/>
            <a:r>
              <a:rPr lang="en-US" dirty="0" smtClean="0"/>
              <a:t>#tar –</a:t>
            </a:r>
            <a:r>
              <a:rPr lang="en-US" dirty="0" err="1" smtClean="0"/>
              <a:t>tvf</a:t>
            </a:r>
            <a:r>
              <a:rPr lang="en-US" dirty="0" smtClean="0"/>
              <a:t> file.tar</a:t>
            </a:r>
          </a:p>
          <a:p>
            <a:pPr lvl="1"/>
            <a:r>
              <a:rPr lang="en-US" dirty="0" smtClean="0"/>
              <a:t>ADD file.tar /data</a:t>
            </a:r>
          </a:p>
          <a:p>
            <a:r>
              <a:rPr lang="en-US" dirty="0" smtClean="0"/>
              <a:t>EXPOSE 8080 – By default all ports are disabled, this tells what port has to be published, to access the application.</a:t>
            </a:r>
          </a:p>
          <a:p>
            <a:pPr lvl="1"/>
            <a:r>
              <a:rPr lang="en-US" dirty="0" smtClean="0"/>
              <a:t>HOW to expose a port manually?</a:t>
            </a:r>
          </a:p>
          <a:p>
            <a:pPr lvl="2"/>
            <a:r>
              <a:rPr lang="en-US" dirty="0" smtClean="0"/>
              <a:t>#</a:t>
            </a:r>
            <a:r>
              <a:rPr lang="en-US" dirty="0" err="1" smtClean="0"/>
              <a:t>dcoker</a:t>
            </a:r>
            <a:r>
              <a:rPr lang="en-US" dirty="0" smtClean="0"/>
              <a:t> run –it –p 80:80 –v /</a:t>
            </a:r>
            <a:r>
              <a:rPr lang="en-US" dirty="0" err="1" smtClean="0"/>
              <a:t>var</a:t>
            </a:r>
            <a:r>
              <a:rPr lang="en-US" dirty="0" smtClean="0"/>
              <a:t>/www/</a:t>
            </a:r>
            <a:r>
              <a:rPr lang="en-US" dirty="0" err="1" smtClean="0"/>
              <a:t>html:var</a:t>
            </a:r>
            <a:r>
              <a:rPr lang="en-US" dirty="0" smtClean="0"/>
              <a:t>/www/html IMAGE-NAME</a:t>
            </a:r>
          </a:p>
          <a:p>
            <a:endParaRPr lang="en-US"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Tar – To zip and unzip/extract files/directories into single big file</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Usage:</a:t>
            </a:r>
          </a:p>
          <a:p>
            <a:pPr lvl="1"/>
            <a:r>
              <a:rPr lang="en-US" dirty="0" smtClean="0"/>
              <a:t>$tar [options] [name of the tar file] [files and directories to be included]</a:t>
            </a:r>
          </a:p>
          <a:p>
            <a:r>
              <a:rPr lang="en-US" dirty="0" smtClean="0"/>
              <a:t>Options:</a:t>
            </a:r>
          </a:p>
          <a:p>
            <a:pPr lvl="1"/>
            <a:r>
              <a:rPr lang="en-US" dirty="0" smtClean="0"/>
              <a:t>--exclude=folder name – to exclude some files(as workspace is not required and consumes lot of space, we exclude it in the tar)</a:t>
            </a:r>
          </a:p>
          <a:p>
            <a:pPr lvl="2"/>
            <a:r>
              <a:rPr lang="en-US" dirty="0" smtClean="0"/>
              <a:t>$tar --exclude=workspace -</a:t>
            </a:r>
            <a:r>
              <a:rPr lang="en-US" dirty="0" err="1" smtClean="0"/>
              <a:t>cvf</a:t>
            </a:r>
            <a:r>
              <a:rPr lang="en-US" dirty="0" smtClean="0"/>
              <a:t> jenkins.tar .</a:t>
            </a:r>
            <a:r>
              <a:rPr lang="en-US" dirty="0" err="1" smtClean="0"/>
              <a:t>jenkins</a:t>
            </a:r>
            <a:endParaRPr lang="en-US" dirty="0" smtClean="0"/>
          </a:p>
          <a:p>
            <a:pPr lvl="1"/>
            <a:r>
              <a:rPr lang="en-US" dirty="0" smtClean="0"/>
              <a:t>c 	-&gt; </a:t>
            </a:r>
            <a:r>
              <a:rPr lang="en-US" b="1" dirty="0" smtClean="0"/>
              <a:t>create</a:t>
            </a:r>
            <a:r>
              <a:rPr lang="en-US" dirty="0" smtClean="0"/>
              <a:t> a tar file</a:t>
            </a:r>
          </a:p>
          <a:p>
            <a:pPr lvl="2"/>
            <a:r>
              <a:rPr lang="en-US" dirty="0" smtClean="0"/>
              <a:t>-To include all files and directories from current location - </a:t>
            </a:r>
            <a:r>
              <a:rPr lang="en-US" b="1" dirty="0" smtClean="0"/>
              <a:t>$tar –</a:t>
            </a:r>
            <a:r>
              <a:rPr lang="en-US" b="1" dirty="0" err="1" smtClean="0"/>
              <a:t>cvf</a:t>
            </a:r>
            <a:r>
              <a:rPr lang="en-US" b="1" dirty="0" smtClean="0"/>
              <a:t> trading.tar *</a:t>
            </a:r>
          </a:p>
          <a:p>
            <a:pPr lvl="2"/>
            <a:r>
              <a:rPr lang="en-US" dirty="0" smtClean="0"/>
              <a:t>Specific files - </a:t>
            </a:r>
            <a:r>
              <a:rPr lang="en-US" b="1" dirty="0" smtClean="0"/>
              <a:t>$tar –</a:t>
            </a:r>
            <a:r>
              <a:rPr lang="en-US" b="1" dirty="0" err="1" smtClean="0"/>
              <a:t>cvf</a:t>
            </a:r>
            <a:r>
              <a:rPr lang="en-US" b="1" dirty="0" smtClean="0"/>
              <a:t> trading.tar file1 file2</a:t>
            </a:r>
          </a:p>
          <a:p>
            <a:pPr lvl="1"/>
            <a:r>
              <a:rPr lang="en-US" dirty="0" smtClean="0"/>
              <a:t>v	-&gt; </a:t>
            </a:r>
            <a:r>
              <a:rPr lang="en-US" b="1" dirty="0" smtClean="0"/>
              <a:t>verbose</a:t>
            </a:r>
            <a:r>
              <a:rPr lang="en-US" dirty="0" smtClean="0"/>
              <a:t>, show .tar file progress.</a:t>
            </a:r>
          </a:p>
          <a:p>
            <a:pPr lvl="1"/>
            <a:r>
              <a:rPr lang="en-US" dirty="0" smtClean="0"/>
              <a:t>x	-&gt; to </a:t>
            </a:r>
            <a:r>
              <a:rPr lang="en-US" b="1" dirty="0" smtClean="0"/>
              <a:t>extract</a:t>
            </a:r>
            <a:r>
              <a:rPr lang="en-US" dirty="0" smtClean="0"/>
              <a:t> the files from tar</a:t>
            </a:r>
          </a:p>
          <a:p>
            <a:pPr lvl="2"/>
            <a:r>
              <a:rPr lang="en-US" dirty="0" smtClean="0"/>
              <a:t>(to extract a particular file – (</a:t>
            </a:r>
            <a:r>
              <a:rPr lang="en-US" b="1" dirty="0" smtClean="0"/>
              <a:t>$tar –</a:t>
            </a:r>
            <a:r>
              <a:rPr lang="en-US" b="1" dirty="0" err="1" smtClean="0"/>
              <a:t>xvf</a:t>
            </a:r>
            <a:r>
              <a:rPr lang="en-US" b="1" dirty="0" smtClean="0"/>
              <a:t> trading.tar file1</a:t>
            </a:r>
            <a:r>
              <a:rPr lang="en-US" dirty="0" smtClean="0"/>
              <a:t>)) </a:t>
            </a:r>
          </a:p>
          <a:p>
            <a:pPr lvl="2"/>
            <a:r>
              <a:rPr lang="en-US" dirty="0" smtClean="0"/>
              <a:t>[</a:t>
            </a:r>
            <a:r>
              <a:rPr lang="en-US" b="1" dirty="0" smtClean="0"/>
              <a:t>$tar </a:t>
            </a:r>
            <a:r>
              <a:rPr lang="en-US" b="1" dirty="0" err="1" smtClean="0"/>
              <a:t>xvf</a:t>
            </a:r>
            <a:r>
              <a:rPr lang="en-US" b="1" dirty="0" smtClean="0"/>
              <a:t> trading.tar</a:t>
            </a:r>
            <a:r>
              <a:rPr lang="en-US" dirty="0" smtClean="0"/>
              <a:t>]</a:t>
            </a:r>
          </a:p>
          <a:p>
            <a:pPr lvl="1"/>
            <a:r>
              <a:rPr lang="en-US" dirty="0" smtClean="0"/>
              <a:t>t	-&gt; </a:t>
            </a:r>
            <a:r>
              <a:rPr lang="en-US" b="1" dirty="0" smtClean="0"/>
              <a:t>view</a:t>
            </a:r>
            <a:r>
              <a:rPr lang="en-US" dirty="0" smtClean="0"/>
              <a:t>, for viewing content of tar file.</a:t>
            </a:r>
          </a:p>
          <a:p>
            <a:pPr lvl="2"/>
            <a:r>
              <a:rPr lang="en-US" dirty="0" smtClean="0"/>
              <a:t>(</a:t>
            </a:r>
            <a:r>
              <a:rPr lang="en-US" b="1" dirty="0" smtClean="0"/>
              <a:t>$tar –</a:t>
            </a:r>
            <a:r>
              <a:rPr lang="en-US" b="1" dirty="0" err="1" smtClean="0"/>
              <a:t>tvf</a:t>
            </a:r>
            <a:r>
              <a:rPr lang="en-US" b="1" dirty="0" smtClean="0"/>
              <a:t> trading.tar</a:t>
            </a:r>
            <a:r>
              <a:rPr lang="en-US" dirty="0" smtClean="0"/>
              <a:t>)</a:t>
            </a:r>
          </a:p>
          <a:p>
            <a:pPr lvl="1"/>
            <a:r>
              <a:rPr lang="en-US" dirty="0" smtClean="0"/>
              <a:t>z	-&gt; </a:t>
            </a:r>
            <a:r>
              <a:rPr lang="en-US" b="1" dirty="0" smtClean="0"/>
              <a:t>zip</a:t>
            </a:r>
            <a:r>
              <a:rPr lang="en-US" dirty="0" smtClean="0"/>
              <a:t>, uses </a:t>
            </a:r>
            <a:r>
              <a:rPr lang="en-US" dirty="0" err="1" smtClean="0"/>
              <a:t>gzip</a:t>
            </a:r>
            <a:r>
              <a:rPr lang="en-US" dirty="0" smtClean="0"/>
              <a:t> to create tar file. Compressed file - (</a:t>
            </a:r>
            <a:r>
              <a:rPr lang="en-US" b="1" dirty="0" smtClean="0"/>
              <a:t>$tar –</a:t>
            </a:r>
            <a:r>
              <a:rPr lang="en-US" b="1" dirty="0" err="1" smtClean="0"/>
              <a:t>zcvf</a:t>
            </a:r>
            <a:r>
              <a:rPr lang="en-US" b="1" dirty="0" smtClean="0"/>
              <a:t> trading.tgz *</a:t>
            </a:r>
            <a:r>
              <a:rPr lang="en-US" dirty="0" smtClean="0"/>
              <a:t>)</a:t>
            </a:r>
          </a:p>
          <a:p>
            <a:pPr lvl="1"/>
            <a:r>
              <a:rPr lang="en-US" dirty="0" smtClean="0"/>
              <a:t>j	-&gt; </a:t>
            </a:r>
            <a:r>
              <a:rPr lang="en-US" b="1" dirty="0" err="1" smtClean="0"/>
              <a:t>bzip</a:t>
            </a:r>
            <a:r>
              <a:rPr lang="en-US" dirty="0" smtClean="0"/>
              <a:t>, uses bzip2 for compression(</a:t>
            </a:r>
            <a:r>
              <a:rPr lang="en-US" b="1" dirty="0" smtClean="0"/>
              <a:t>$tar –</a:t>
            </a:r>
            <a:r>
              <a:rPr lang="en-US" b="1" dirty="0" err="1" smtClean="0"/>
              <a:t>jcvf</a:t>
            </a:r>
            <a:r>
              <a:rPr lang="en-US" b="1" dirty="0" smtClean="0"/>
              <a:t> trading.bz2 *</a:t>
            </a:r>
            <a:r>
              <a:rPr lang="en-US" dirty="0" smtClean="0"/>
              <a:t>)</a:t>
            </a:r>
          </a:p>
          <a:p>
            <a:pPr lvl="1"/>
            <a:r>
              <a:rPr lang="en-US" dirty="0" smtClean="0"/>
              <a:t>r	-&gt; </a:t>
            </a:r>
            <a:r>
              <a:rPr lang="en-US" b="1" dirty="0" smtClean="0"/>
              <a:t>update</a:t>
            </a:r>
            <a:r>
              <a:rPr lang="en-US" dirty="0" smtClean="0"/>
              <a:t>, updates the existing .tar file(</a:t>
            </a:r>
            <a:r>
              <a:rPr lang="en-US" b="1" dirty="0" smtClean="0"/>
              <a:t>$ tar –</a:t>
            </a:r>
            <a:r>
              <a:rPr lang="en-US" b="1" dirty="0" err="1" smtClean="0"/>
              <a:t>rvf</a:t>
            </a:r>
            <a:r>
              <a:rPr lang="en-US" b="1" dirty="0" smtClean="0"/>
              <a:t> sample.tar gold</a:t>
            </a:r>
            <a:r>
              <a:rPr lang="en-US" dirty="0" smtClean="0"/>
              <a:t>)</a:t>
            </a:r>
          </a:p>
          <a:p>
            <a:pPr lvl="1"/>
            <a:r>
              <a:rPr lang="en-US" dirty="0" smtClean="0"/>
              <a:t>f	-&gt;file name type of archive files.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sz="quarter" idx="1"/>
          </p:nvPr>
        </p:nvSpPr>
        <p:spPr/>
        <p:txBody>
          <a:bodyPr>
            <a:normAutofit/>
          </a:bodyPr>
          <a:lstStyle/>
          <a:p>
            <a:r>
              <a:rPr lang="en-US" dirty="0"/>
              <a:t>Building </a:t>
            </a:r>
            <a:r>
              <a:rPr lang="en-US" dirty="0" err="1"/>
              <a:t>docker</a:t>
            </a:r>
            <a:r>
              <a:rPr lang="en-US" dirty="0"/>
              <a:t> image:</a:t>
            </a:r>
          </a:p>
          <a:p>
            <a:pPr marL="0" indent="0">
              <a:buNone/>
            </a:pPr>
            <a:r>
              <a:rPr lang="en-US" dirty="0"/>
              <a:t>	$ </a:t>
            </a:r>
            <a:r>
              <a:rPr lang="en-US" dirty="0" err="1"/>
              <a:t>sudo</a:t>
            </a:r>
            <a:r>
              <a:rPr lang="en-US" dirty="0"/>
              <a:t> </a:t>
            </a:r>
            <a:r>
              <a:rPr lang="en-US" dirty="0" err="1"/>
              <a:t>docker</a:t>
            </a:r>
            <a:r>
              <a:rPr lang="en-US" dirty="0"/>
              <a:t> build -t="</a:t>
            </a:r>
            <a:r>
              <a:rPr lang="en-US" dirty="0" err="1"/>
              <a:t>nginx-img</a:t>
            </a:r>
            <a:r>
              <a:rPr lang="en-US" dirty="0"/>
              <a:t>" .</a:t>
            </a:r>
          </a:p>
          <a:p>
            <a:r>
              <a:rPr lang="en-US" dirty="0" smtClean="0"/>
              <a:t># </a:t>
            </a:r>
            <a:r>
              <a:rPr lang="en-US" dirty="0"/>
              <a:t>Listing </a:t>
            </a:r>
            <a:r>
              <a:rPr lang="en-US" dirty="0" err="1"/>
              <a:t>docker</a:t>
            </a:r>
            <a:r>
              <a:rPr lang="en-US" dirty="0"/>
              <a:t> image</a:t>
            </a:r>
          </a:p>
          <a:p>
            <a:pPr marL="0" indent="0">
              <a:buNone/>
            </a:pPr>
            <a:r>
              <a:rPr lang="en-US" dirty="0" smtClean="0"/>
              <a:t>	$ </a:t>
            </a:r>
            <a:r>
              <a:rPr lang="en-US" dirty="0" err="1"/>
              <a:t>docker</a:t>
            </a:r>
            <a:r>
              <a:rPr lang="en-US" dirty="0"/>
              <a:t> </a:t>
            </a:r>
            <a:r>
              <a:rPr lang="en-US" dirty="0" smtClean="0"/>
              <a:t>images</a:t>
            </a:r>
          </a:p>
          <a:p>
            <a:r>
              <a:rPr lang="en-US" dirty="0"/>
              <a:t>Testing Image</a:t>
            </a:r>
          </a:p>
          <a:p>
            <a:pPr marL="0" indent="0">
              <a:buNone/>
            </a:pPr>
            <a:r>
              <a:rPr lang="en-US" dirty="0" smtClean="0"/>
              <a:t>	Creating </a:t>
            </a:r>
            <a:r>
              <a:rPr lang="en-US" dirty="0"/>
              <a:t>a new container from our image</a:t>
            </a:r>
          </a:p>
          <a:p>
            <a:pPr marL="0" indent="0">
              <a:buNone/>
            </a:pPr>
            <a:r>
              <a:rPr lang="en-US" dirty="0"/>
              <a:t>	$ </a:t>
            </a:r>
            <a:r>
              <a:rPr lang="en-US" dirty="0" err="1"/>
              <a:t>docker</a:t>
            </a:r>
            <a:r>
              <a:rPr lang="en-US" dirty="0"/>
              <a:t> run -it --name nginx-server1 </a:t>
            </a:r>
            <a:r>
              <a:rPr lang="en-US" dirty="0" err="1"/>
              <a:t>nginx-img</a:t>
            </a:r>
            <a:r>
              <a:rPr lang="en-US" dirty="0"/>
              <a:t> /bin/bash</a:t>
            </a:r>
          </a:p>
          <a:p>
            <a:r>
              <a:rPr lang="en-US" dirty="0" smtClean="0"/>
              <a:t>Verify </a:t>
            </a:r>
            <a:r>
              <a:rPr lang="en-US" dirty="0"/>
              <a:t>if </a:t>
            </a:r>
            <a:r>
              <a:rPr lang="en-US" dirty="0" err="1"/>
              <a:t>nginx</a:t>
            </a:r>
            <a:r>
              <a:rPr lang="en-US" dirty="0"/>
              <a:t> is running from the container.</a:t>
            </a:r>
          </a:p>
          <a:p>
            <a:pPr marL="0" indent="0">
              <a:buNone/>
            </a:pPr>
            <a:r>
              <a:rPr lang="en-US" dirty="0"/>
              <a:t>	$ </a:t>
            </a:r>
            <a:r>
              <a:rPr lang="en-US" dirty="0">
                <a:hlinkClick r:id="rId3"/>
              </a:rPr>
              <a:t>http://</a:t>
            </a:r>
            <a:r>
              <a:rPr lang="en-US" dirty="0" smtClean="0">
                <a:hlinkClick r:id="rId3"/>
              </a:rPr>
              <a:t>172.17.0.3:80</a:t>
            </a:r>
            <a:endParaRPr lang="en-US" dirty="0" smtClean="0"/>
          </a:p>
        </p:txBody>
      </p:sp>
    </p:spTree>
    <p:extLst>
      <p:ext uri="{BB962C8B-B14F-4D97-AF65-F5344CB8AC3E}">
        <p14:creationId xmlns="" xmlns:p14="http://schemas.microsoft.com/office/powerpoint/2010/main" val="535754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Volumes</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Volume is a specially designated directory within one or more containers that bypasses the union file system. It creates new </a:t>
            </a:r>
            <a:r>
              <a:rPr lang="en-US" dirty="0" err="1" smtClean="0"/>
              <a:t>dir</a:t>
            </a:r>
            <a:r>
              <a:rPr lang="en-US" dirty="0" smtClean="0"/>
              <a:t> in container/image ‘/data’ when specified.</a:t>
            </a:r>
          </a:p>
          <a:p>
            <a:r>
              <a:rPr lang="en-US" dirty="0" smtClean="0"/>
              <a:t>Volumes can be shared and reused between the containers.</a:t>
            </a:r>
          </a:p>
          <a:p>
            <a:r>
              <a:rPr lang="en-US" dirty="0" smtClean="0"/>
              <a:t>A container doesn’t have to be running to share its volume.</a:t>
            </a:r>
          </a:p>
          <a:p>
            <a:r>
              <a:rPr lang="en-US" dirty="0" smtClean="0"/>
              <a:t>Changes will not be included to the volume, when the image is updated.</a:t>
            </a:r>
          </a:p>
          <a:p>
            <a:r>
              <a:rPr lang="en-US" dirty="0" smtClean="0"/>
              <a:t>Volume persists until no container uses them.</a:t>
            </a:r>
          </a:p>
          <a:p>
            <a:r>
              <a:rPr lang="en-US" dirty="0" smtClean="0"/>
              <a:t>Volumes defined through </a:t>
            </a:r>
            <a:r>
              <a:rPr lang="en-US" dirty="0" err="1" smtClean="0"/>
              <a:t>cmd</a:t>
            </a:r>
            <a:r>
              <a:rPr lang="en-US" dirty="0" smtClean="0"/>
              <a:t> line</a:t>
            </a:r>
          </a:p>
          <a:p>
            <a:pPr lvl="1"/>
            <a:r>
              <a:rPr lang="en-US" dirty="0" smtClean="0"/>
              <a:t>$</a:t>
            </a:r>
            <a:r>
              <a:rPr lang="en-US" dirty="0" err="1" smtClean="0"/>
              <a:t>docker</a:t>
            </a:r>
            <a:r>
              <a:rPr lang="en-US" dirty="0" smtClean="0"/>
              <a:t> run –it –v /</a:t>
            </a:r>
            <a:r>
              <a:rPr lang="en-US" dirty="0" err="1" smtClean="0"/>
              <a:t>usr</a:t>
            </a:r>
            <a:r>
              <a:rPr lang="en-US" dirty="0" smtClean="0"/>
              <a:t>/data Ubuntu /bin/bash</a:t>
            </a:r>
          </a:p>
          <a:p>
            <a:r>
              <a:rPr lang="en-US" dirty="0" smtClean="0"/>
              <a:t>Sharing the volume across the containers</a:t>
            </a:r>
          </a:p>
          <a:p>
            <a:pPr lvl="1"/>
            <a:r>
              <a:rPr lang="en-US" dirty="0" smtClean="0"/>
              <a:t>$ </a:t>
            </a:r>
            <a:r>
              <a:rPr lang="en-US" dirty="0" err="1" smtClean="0"/>
              <a:t>docker</a:t>
            </a:r>
            <a:r>
              <a:rPr lang="en-US" dirty="0" smtClean="0"/>
              <a:t> run -it --privileged=true --volumes-from bc46e44bb74c </a:t>
            </a:r>
            <a:r>
              <a:rPr lang="en-US" dirty="0" err="1" smtClean="0"/>
              <a:t>ubuntu</a:t>
            </a:r>
            <a:r>
              <a:rPr lang="en-US" dirty="0" smtClean="0"/>
              <a:t> /bin/bash</a:t>
            </a:r>
          </a:p>
          <a:p>
            <a:r>
              <a:rPr lang="en-US" dirty="0" smtClean="0"/>
              <a:t>Sharing a directory between host and container</a:t>
            </a:r>
          </a:p>
          <a:p>
            <a:pPr lvl="1"/>
            <a:r>
              <a:rPr lang="en-US" dirty="0" smtClean="0"/>
              <a:t>$</a:t>
            </a:r>
            <a:r>
              <a:rPr lang="en-US" dirty="0" err="1" smtClean="0"/>
              <a:t>docker</a:t>
            </a:r>
            <a:r>
              <a:rPr lang="en-US" dirty="0" smtClean="0"/>
              <a:t> run –it --name test2 –v /home/</a:t>
            </a:r>
            <a:r>
              <a:rPr lang="en-US" dirty="0" err="1" smtClean="0"/>
              <a:t>usr</a:t>
            </a:r>
            <a:r>
              <a:rPr lang="en-US" dirty="0" smtClean="0"/>
              <a:t>/</a:t>
            </a:r>
            <a:r>
              <a:rPr lang="en-US" dirty="0" err="1" smtClean="0"/>
              <a:t>Docker</a:t>
            </a:r>
            <a:r>
              <a:rPr lang="en-US" dirty="0" smtClean="0"/>
              <a:t>:/data </a:t>
            </a:r>
            <a:r>
              <a:rPr lang="en-US" dirty="0" err="1" smtClean="0"/>
              <a:t>ubuntu</a:t>
            </a:r>
            <a:endParaRPr lang="en-US" dirty="0"/>
          </a:p>
        </p:txBody>
      </p:sp>
    </p:spTree>
    <p:extLst>
      <p:ext uri="{BB962C8B-B14F-4D97-AF65-F5344CB8AC3E}">
        <p14:creationId xmlns="" xmlns:p14="http://schemas.microsoft.com/office/powerpoint/2010/main" val="25857974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
          </p:nvPr>
        </p:nvSpPr>
        <p:spPr/>
        <p:txBody>
          <a:bodyPr>
            <a:noAutofit/>
          </a:bodyPr>
          <a:lstStyle/>
          <a:p>
            <a:r>
              <a:rPr lang="en-US" sz="1100" dirty="0" smtClean="0"/>
              <a:t>Day 1</a:t>
            </a:r>
          </a:p>
          <a:p>
            <a:pPr lvl="1"/>
            <a:r>
              <a:rPr lang="en-US" sz="1100" dirty="0" smtClean="0"/>
              <a:t>Introduction to </a:t>
            </a:r>
            <a:r>
              <a:rPr lang="en-US" sz="1100" dirty="0" err="1" smtClean="0"/>
              <a:t>Docker</a:t>
            </a:r>
            <a:r>
              <a:rPr lang="en-US" sz="1100" dirty="0" smtClean="0"/>
              <a:t> </a:t>
            </a:r>
          </a:p>
          <a:p>
            <a:pPr lvl="1"/>
            <a:r>
              <a:rPr lang="en-US" sz="1100" dirty="0" smtClean="0"/>
              <a:t>Difference between Physical and Virtual server</a:t>
            </a:r>
          </a:p>
          <a:p>
            <a:pPr lvl="1"/>
            <a:r>
              <a:rPr lang="en-US" sz="1100" dirty="0" smtClean="0"/>
              <a:t>Virtual Machine and Container Architecture</a:t>
            </a:r>
          </a:p>
          <a:p>
            <a:pPr lvl="1"/>
            <a:r>
              <a:rPr lang="en-US" sz="1100" dirty="0" err="1" smtClean="0"/>
              <a:t>Docker</a:t>
            </a:r>
            <a:r>
              <a:rPr lang="en-US" sz="1100" dirty="0" smtClean="0"/>
              <a:t> supported platforms</a:t>
            </a:r>
          </a:p>
          <a:p>
            <a:pPr lvl="1"/>
            <a:r>
              <a:rPr lang="en-US" sz="1100" dirty="0" smtClean="0"/>
              <a:t>Installations and verify the </a:t>
            </a:r>
            <a:r>
              <a:rPr lang="en-US" sz="1100" dirty="0" err="1" smtClean="0"/>
              <a:t>Docker</a:t>
            </a:r>
            <a:r>
              <a:rPr lang="en-US" sz="1100" dirty="0" smtClean="0"/>
              <a:t>.</a:t>
            </a:r>
          </a:p>
          <a:p>
            <a:r>
              <a:rPr lang="en-US" sz="1100" dirty="0" smtClean="0"/>
              <a:t>Day 2</a:t>
            </a:r>
          </a:p>
          <a:p>
            <a:pPr lvl="1"/>
            <a:r>
              <a:rPr lang="en-US" sz="1000" dirty="0" smtClean="0"/>
              <a:t>Managing </a:t>
            </a:r>
            <a:r>
              <a:rPr lang="en-US" sz="1000" dirty="0" err="1" smtClean="0"/>
              <a:t>Docker</a:t>
            </a:r>
            <a:r>
              <a:rPr lang="en-US" sz="1000" dirty="0" smtClean="0"/>
              <a:t> Containers.</a:t>
            </a:r>
          </a:p>
          <a:p>
            <a:pPr lvl="1"/>
            <a:r>
              <a:rPr lang="en-US" sz="1000" dirty="0" err="1" smtClean="0"/>
              <a:t>Docker</a:t>
            </a:r>
            <a:r>
              <a:rPr lang="en-US" sz="1000" dirty="0" smtClean="0"/>
              <a:t> run command and understanding the entire command to create a container.</a:t>
            </a:r>
          </a:p>
          <a:p>
            <a:pPr lvl="1"/>
            <a:r>
              <a:rPr lang="en-US" sz="1000" dirty="0" smtClean="0"/>
              <a:t>Inspecting Containers and Various Commands.</a:t>
            </a:r>
          </a:p>
          <a:p>
            <a:pPr lvl="1"/>
            <a:r>
              <a:rPr lang="en-US" sz="1000" dirty="0" smtClean="0"/>
              <a:t>List running containers only</a:t>
            </a:r>
          </a:p>
          <a:p>
            <a:pPr lvl="1"/>
            <a:r>
              <a:rPr lang="en-US" sz="1000" dirty="0" smtClean="0"/>
              <a:t>Show the last container which you have created(stopped/running)</a:t>
            </a:r>
          </a:p>
          <a:p>
            <a:pPr lvl="1"/>
            <a:r>
              <a:rPr lang="en-US" sz="1000" dirty="0" smtClean="0"/>
              <a:t>List all containers(stopped and running)</a:t>
            </a:r>
          </a:p>
          <a:p>
            <a:pPr lvl="1"/>
            <a:r>
              <a:rPr lang="en-US" sz="1000" dirty="0" smtClean="0"/>
              <a:t>Naming the container</a:t>
            </a:r>
          </a:p>
          <a:p>
            <a:pPr lvl="1"/>
            <a:r>
              <a:rPr lang="en-US" sz="1000" dirty="0" smtClean="0"/>
              <a:t>Rename a container</a:t>
            </a:r>
          </a:p>
          <a:p>
            <a:pPr lvl="1"/>
            <a:r>
              <a:rPr lang="en-US" sz="1000" dirty="0" smtClean="0"/>
              <a:t>Deleting a container</a:t>
            </a:r>
          </a:p>
          <a:p>
            <a:pPr lvl="1"/>
            <a:r>
              <a:rPr lang="en-US" sz="1000" dirty="0" smtClean="0"/>
              <a:t>Delete all containers at once.</a:t>
            </a:r>
          </a:p>
          <a:p>
            <a:pPr lvl="1"/>
            <a:r>
              <a:rPr lang="en-US" sz="1000" dirty="0" smtClean="0"/>
              <a:t>Starting a stopped container</a:t>
            </a:r>
          </a:p>
          <a:p>
            <a:pPr lvl="1"/>
            <a:r>
              <a:rPr lang="en-US" sz="1000" dirty="0" smtClean="0"/>
              <a:t>Shortcut Keys - to work with Container</a:t>
            </a:r>
          </a:p>
          <a:p>
            <a:pPr lvl="1"/>
            <a:r>
              <a:rPr lang="en-US" sz="1000" dirty="0" smtClean="0"/>
              <a:t>Attaching to a running container</a:t>
            </a:r>
          </a:p>
          <a:p>
            <a:pPr lvl="1"/>
            <a:r>
              <a:rPr lang="en-US" sz="1000" dirty="0" smtClean="0"/>
              <a:t>Inspecting the container's processes</a:t>
            </a:r>
          </a:p>
          <a:p>
            <a:pPr lvl="1"/>
            <a:r>
              <a:rPr lang="en-US" sz="1000" dirty="0" err="1" smtClean="0"/>
              <a:t>Stoping</a:t>
            </a:r>
            <a:r>
              <a:rPr lang="en-US" sz="1000" dirty="0" smtClean="0"/>
              <a:t> a container from 'host machine'</a:t>
            </a:r>
          </a:p>
          <a:p>
            <a:pPr lvl="1"/>
            <a:r>
              <a:rPr lang="en-US" sz="1000" dirty="0" smtClean="0"/>
              <a:t>Show last 4 containers (stopped/running)</a:t>
            </a:r>
          </a:p>
          <a:p>
            <a:pPr lvl="1"/>
            <a:r>
              <a:rPr lang="en-US" sz="1000" dirty="0" smtClean="0"/>
              <a:t>Find More About The Container</a:t>
            </a:r>
          </a:p>
          <a:p>
            <a:pPr lvl="1"/>
            <a:r>
              <a:rPr lang="en-US" sz="1000" dirty="0" smtClean="0"/>
              <a:t>Create demonized container</a:t>
            </a:r>
          </a:p>
          <a:p>
            <a:pPr lvl="1"/>
            <a:r>
              <a:rPr lang="en-US" sz="1000" dirty="0" smtClean="0"/>
              <a:t>Remove all running containers</a:t>
            </a:r>
          </a:p>
          <a:p>
            <a:pPr lvl="1"/>
            <a:r>
              <a:rPr lang="en-US" sz="1000" dirty="0" smtClean="0"/>
              <a:t>Remove all running/stopped  containers</a:t>
            </a:r>
            <a:endParaRPr lang="en-US" sz="1000" dirty="0"/>
          </a:p>
        </p:txBody>
      </p:sp>
    </p:spTree>
    <p:extLst>
      <p:ext uri="{BB962C8B-B14F-4D97-AF65-F5344CB8AC3E}">
        <p14:creationId xmlns="" xmlns:p14="http://schemas.microsoft.com/office/powerpoint/2010/main" val="1280489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a:p>
          <a:p>
            <a:endParaRPr lang="en-US" dirty="0" smtClean="0"/>
          </a:p>
          <a:p>
            <a:endParaRPr lang="en-US" dirty="0"/>
          </a:p>
          <a:p>
            <a:pPr marL="0" indent="0">
              <a:buNone/>
            </a:pPr>
            <a:r>
              <a:rPr lang="en-US" dirty="0" smtClean="0"/>
              <a:t>			</a:t>
            </a:r>
            <a:r>
              <a:rPr lang="en-US" sz="4400" dirty="0" smtClean="0"/>
              <a:t>Day 4</a:t>
            </a:r>
            <a:endParaRPr lang="en-US" sz="4400" dirty="0"/>
          </a:p>
        </p:txBody>
      </p:sp>
    </p:spTree>
    <p:extLst>
      <p:ext uri="{BB962C8B-B14F-4D97-AF65-F5344CB8AC3E}">
        <p14:creationId xmlns="" xmlns:p14="http://schemas.microsoft.com/office/powerpoint/2010/main" val="28390582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4 - Agenda</a:t>
            </a:r>
            <a:endParaRPr lang="en-US" dirty="0"/>
          </a:p>
        </p:txBody>
      </p:sp>
      <p:sp>
        <p:nvSpPr>
          <p:cNvPr id="3" name="Content Placeholder 2"/>
          <p:cNvSpPr>
            <a:spLocks noGrp="1"/>
          </p:cNvSpPr>
          <p:nvPr>
            <p:ph sz="quarter" idx="1"/>
          </p:nvPr>
        </p:nvSpPr>
        <p:spPr/>
        <p:txBody>
          <a:bodyPr>
            <a:normAutofit fontScale="85000" lnSpcReduction="10000"/>
          </a:bodyPr>
          <a:lstStyle/>
          <a:p>
            <a:pPr lvl="1"/>
            <a:r>
              <a:rPr lang="en-US" sz="2400" dirty="0" smtClean="0"/>
              <a:t>Exec - command</a:t>
            </a:r>
          </a:p>
          <a:p>
            <a:pPr lvl="1"/>
            <a:r>
              <a:rPr lang="en-US" sz="2400" dirty="0" err="1" smtClean="0"/>
              <a:t>Docker</a:t>
            </a:r>
            <a:r>
              <a:rPr lang="en-US" sz="2400" dirty="0" smtClean="0"/>
              <a:t> useful commands</a:t>
            </a:r>
          </a:p>
          <a:p>
            <a:pPr lvl="1"/>
            <a:r>
              <a:rPr lang="en-US" sz="2400" dirty="0" smtClean="0"/>
              <a:t>Build image without using existing image/image layers </a:t>
            </a:r>
          </a:p>
          <a:p>
            <a:pPr lvl="1"/>
            <a:r>
              <a:rPr lang="en-US" sz="2400" dirty="0" smtClean="0"/>
              <a:t>To copy a file to </a:t>
            </a:r>
            <a:r>
              <a:rPr lang="en-US" sz="2400" dirty="0" err="1" smtClean="0"/>
              <a:t>docker</a:t>
            </a:r>
            <a:r>
              <a:rPr lang="en-US" sz="2400" dirty="0" smtClean="0"/>
              <a:t> container from host machine</a:t>
            </a:r>
          </a:p>
          <a:p>
            <a:pPr lvl="1"/>
            <a:r>
              <a:rPr lang="en-US" sz="2400" dirty="0" err="1" smtClean="0"/>
              <a:t>Docker</a:t>
            </a:r>
            <a:r>
              <a:rPr lang="en-US" sz="2400" dirty="0" smtClean="0"/>
              <a:t> logs</a:t>
            </a:r>
          </a:p>
          <a:p>
            <a:pPr lvl="1"/>
            <a:r>
              <a:rPr lang="en-US" sz="2400" dirty="0" err="1" smtClean="0"/>
              <a:t>Docker</a:t>
            </a:r>
            <a:r>
              <a:rPr lang="en-US" sz="2400" dirty="0" smtClean="0"/>
              <a:t> Hub and real-time Project. </a:t>
            </a:r>
          </a:p>
          <a:p>
            <a:pPr lvl="1"/>
            <a:r>
              <a:rPr lang="en-US" sz="2400" dirty="0" smtClean="0"/>
              <a:t>Working with </a:t>
            </a:r>
            <a:r>
              <a:rPr lang="en-US" sz="2400" dirty="0" err="1" smtClean="0"/>
              <a:t>docker</a:t>
            </a:r>
            <a:r>
              <a:rPr lang="en-US" sz="2400" dirty="0" smtClean="0"/>
              <a:t>-hub  images</a:t>
            </a:r>
          </a:p>
          <a:p>
            <a:pPr lvl="1"/>
            <a:r>
              <a:rPr lang="en-US" sz="2400" dirty="0" smtClean="0"/>
              <a:t>Deleting all Images</a:t>
            </a:r>
          </a:p>
          <a:p>
            <a:pPr lvl="1"/>
            <a:r>
              <a:rPr lang="en-US" sz="2400" dirty="0" smtClean="0"/>
              <a:t>Deleting an Image</a:t>
            </a:r>
          </a:p>
          <a:p>
            <a:pPr lvl="1"/>
            <a:r>
              <a:rPr lang="en-US" sz="2400" dirty="0" smtClean="0"/>
              <a:t>Pushing custom images to </a:t>
            </a:r>
            <a:r>
              <a:rPr lang="en-US" sz="2400" dirty="0" err="1" smtClean="0"/>
              <a:t>docker</a:t>
            </a:r>
            <a:r>
              <a:rPr lang="en-US" sz="2400" dirty="0" smtClean="0"/>
              <a:t> repository</a:t>
            </a:r>
          </a:p>
          <a:p>
            <a:pPr lvl="1"/>
            <a:r>
              <a:rPr lang="en-US" sz="2400" dirty="0" smtClean="0"/>
              <a:t>Searching </a:t>
            </a:r>
            <a:r>
              <a:rPr lang="en-US" sz="2400" dirty="0" err="1" smtClean="0"/>
              <a:t>docker</a:t>
            </a:r>
            <a:r>
              <a:rPr lang="en-US" sz="2400" dirty="0" smtClean="0"/>
              <a:t> images in </a:t>
            </a:r>
            <a:r>
              <a:rPr lang="en-US" sz="2400" dirty="0" err="1" smtClean="0"/>
              <a:t>docker</a:t>
            </a:r>
            <a:r>
              <a:rPr lang="en-US" sz="2400" dirty="0" smtClean="0"/>
              <a:t> hub</a:t>
            </a:r>
          </a:p>
          <a:p>
            <a:pPr lvl="1"/>
            <a:r>
              <a:rPr lang="en-US" sz="2400" dirty="0" smtClean="0"/>
              <a:t>Pulling the images</a:t>
            </a:r>
          </a:p>
          <a:p>
            <a:pPr lvl="1"/>
            <a:r>
              <a:rPr lang="en-US" sz="2400" dirty="0" err="1" smtClean="0"/>
              <a:t>Docker</a:t>
            </a:r>
            <a:r>
              <a:rPr lang="en-US" sz="2400" dirty="0" smtClean="0"/>
              <a:t> Benefits</a:t>
            </a:r>
          </a:p>
          <a:p>
            <a:pPr lvl="1"/>
            <a:r>
              <a:rPr lang="en-US" sz="2400" dirty="0" smtClean="0"/>
              <a:t>Real time project</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 - command</a:t>
            </a:r>
            <a:endParaRPr lang="en-US" dirty="0"/>
          </a:p>
        </p:txBody>
      </p:sp>
      <p:sp>
        <p:nvSpPr>
          <p:cNvPr id="3" name="Content Placeholder 2"/>
          <p:cNvSpPr>
            <a:spLocks noGrp="1"/>
          </p:cNvSpPr>
          <p:nvPr>
            <p:ph sz="quarter" idx="1"/>
          </p:nvPr>
        </p:nvSpPr>
        <p:spPr/>
        <p:txBody>
          <a:bodyPr/>
          <a:lstStyle/>
          <a:p>
            <a:r>
              <a:rPr lang="en-US" dirty="0" err="1" smtClean="0"/>
              <a:t>Docker</a:t>
            </a:r>
            <a:r>
              <a:rPr lang="en-US" dirty="0" smtClean="0"/>
              <a:t> Exec – Run a command in a running container.</a:t>
            </a:r>
          </a:p>
          <a:p>
            <a:pPr lvl="1"/>
            <a:r>
              <a:rPr lang="en-US" dirty="0" smtClean="0"/>
              <a:t>#</a:t>
            </a:r>
            <a:r>
              <a:rPr lang="en-US" dirty="0" err="1" smtClean="0"/>
              <a:t>docker</a:t>
            </a:r>
            <a:r>
              <a:rPr lang="en-US" dirty="0" smtClean="0"/>
              <a:t> exec –it CID </a:t>
            </a:r>
            <a:r>
              <a:rPr lang="en-US" dirty="0" err="1" smtClean="0"/>
              <a:t>sh</a:t>
            </a:r>
            <a:r>
              <a:rPr lang="en-US" dirty="0" smtClean="0"/>
              <a:t> –c “echo a &amp;&amp; echo b”</a:t>
            </a:r>
          </a:p>
          <a:p>
            <a:pPr lvl="1"/>
            <a:r>
              <a:rPr lang="en-US" dirty="0" smtClean="0"/>
              <a:t># </a:t>
            </a:r>
            <a:r>
              <a:rPr lang="en-US" dirty="0" err="1"/>
              <a:t>docker</a:t>
            </a:r>
            <a:r>
              <a:rPr lang="en-US" dirty="0"/>
              <a:t> exec -it 688928d537f3 </a:t>
            </a:r>
            <a:r>
              <a:rPr lang="en-US" dirty="0" err="1"/>
              <a:t>sh</a:t>
            </a:r>
            <a:r>
              <a:rPr lang="en-US" dirty="0"/>
              <a:t> -c "</a:t>
            </a:r>
            <a:r>
              <a:rPr lang="en-US" dirty="0" err="1"/>
              <a:t>mkdir</a:t>
            </a:r>
            <a:r>
              <a:rPr lang="en-US" dirty="0"/>
              <a:t> </a:t>
            </a:r>
            <a:r>
              <a:rPr lang="en-US" dirty="0" smtClean="0"/>
              <a:t>test1 </a:t>
            </a:r>
            <a:r>
              <a:rPr lang="en-US" dirty="0"/>
              <a:t>&amp;&amp; echo </a:t>
            </a:r>
            <a:r>
              <a:rPr lang="en-US" dirty="0" smtClean="0"/>
              <a:t>created“</a:t>
            </a:r>
          </a:p>
          <a:p>
            <a:pPr lvl="1"/>
            <a:r>
              <a:rPr lang="en-US" dirty="0"/>
              <a:t># </a:t>
            </a:r>
            <a:r>
              <a:rPr lang="en-US" dirty="0" err="1"/>
              <a:t>docker</a:t>
            </a:r>
            <a:r>
              <a:rPr lang="en-US" dirty="0"/>
              <a:t> exec -it 688928d537f3 </a:t>
            </a:r>
            <a:r>
              <a:rPr lang="en-US" dirty="0" err="1" smtClean="0"/>
              <a:t>mkdir</a:t>
            </a:r>
            <a:r>
              <a:rPr lang="en-US" dirty="0" smtClean="0"/>
              <a:t> </a:t>
            </a:r>
            <a:r>
              <a:rPr lang="en-US" dirty="0"/>
              <a:t>test1 &amp;&amp; echo </a:t>
            </a:r>
            <a:r>
              <a:rPr lang="en-US" dirty="0" smtClean="0"/>
              <a:t>created</a:t>
            </a:r>
            <a:endParaRPr lang="en-US" dirty="0"/>
          </a:p>
          <a:p>
            <a:pPr lvl="1"/>
            <a:r>
              <a:rPr lang="en-US" dirty="0" smtClean="0"/>
              <a:t>To execute the command in the specified working directory:</a:t>
            </a:r>
          </a:p>
          <a:p>
            <a:pPr lvl="2"/>
            <a:r>
              <a:rPr lang="en-US" dirty="0" smtClean="0"/>
              <a:t>#</a:t>
            </a:r>
            <a:r>
              <a:rPr lang="en-US" dirty="0" err="1" smtClean="0"/>
              <a:t>docker</a:t>
            </a:r>
            <a:r>
              <a:rPr lang="en-US" dirty="0" smtClean="0"/>
              <a:t> exec –it –w /root </a:t>
            </a:r>
            <a:r>
              <a:rPr lang="en-US" dirty="0"/>
              <a:t>688928d537f3 </a:t>
            </a:r>
            <a:r>
              <a:rPr lang="en-US" dirty="0" err="1"/>
              <a:t>mkdir</a:t>
            </a:r>
            <a:r>
              <a:rPr lang="en-US" dirty="0"/>
              <a:t> test1 </a:t>
            </a:r>
            <a:endParaRPr lang="en-US" dirty="0" smtClean="0"/>
          </a:p>
          <a:p>
            <a:pPr lvl="1"/>
            <a:endParaRPr lang="en-US" dirty="0"/>
          </a:p>
        </p:txBody>
      </p:sp>
    </p:spTree>
    <p:extLst>
      <p:ext uri="{BB962C8B-B14F-4D97-AF65-F5344CB8AC3E}">
        <p14:creationId xmlns="" xmlns:p14="http://schemas.microsoft.com/office/powerpoint/2010/main" val="6479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useful commands</a:t>
            </a:r>
            <a:endParaRPr lang="en-US" dirty="0"/>
          </a:p>
        </p:txBody>
      </p:sp>
      <p:sp>
        <p:nvSpPr>
          <p:cNvPr id="3" name="Content Placeholder 2"/>
          <p:cNvSpPr>
            <a:spLocks noGrp="1"/>
          </p:cNvSpPr>
          <p:nvPr>
            <p:ph sz="quarter" idx="1"/>
          </p:nvPr>
        </p:nvSpPr>
        <p:spPr/>
        <p:txBody>
          <a:bodyPr/>
          <a:lstStyle/>
          <a:p>
            <a:r>
              <a:rPr lang="en-US" dirty="0"/>
              <a:t>Build image without </a:t>
            </a:r>
            <a:r>
              <a:rPr lang="en-US" dirty="0" smtClean="0"/>
              <a:t>using existing </a:t>
            </a:r>
            <a:r>
              <a:rPr lang="en-US" dirty="0"/>
              <a:t>image/image layers </a:t>
            </a:r>
          </a:p>
          <a:p>
            <a:pPr marL="0" indent="0">
              <a:buNone/>
            </a:pPr>
            <a:r>
              <a:rPr lang="en-US" dirty="0"/>
              <a:t>	- Use --no-cache option</a:t>
            </a:r>
          </a:p>
          <a:p>
            <a:pPr marL="0" indent="0">
              <a:buNone/>
            </a:pPr>
            <a:r>
              <a:rPr lang="en-US" dirty="0"/>
              <a:t>	$ </a:t>
            </a:r>
            <a:r>
              <a:rPr lang="en-US" dirty="0" err="1"/>
              <a:t>docker</a:t>
            </a:r>
            <a:r>
              <a:rPr lang="en-US" dirty="0"/>
              <a:t> build --no-cache -t="</a:t>
            </a:r>
            <a:r>
              <a:rPr lang="en-US" dirty="0" err="1"/>
              <a:t>imagename</a:t>
            </a:r>
            <a:r>
              <a:rPr lang="en-US" dirty="0"/>
              <a:t>" .</a:t>
            </a:r>
          </a:p>
          <a:p>
            <a:pPr marL="274320" lvl="1">
              <a:spcBef>
                <a:spcPts val="600"/>
              </a:spcBef>
              <a:buSzPct val="70000"/>
              <a:buFont typeface="Wingdings"/>
              <a:buChar char=""/>
            </a:pPr>
            <a:endParaRPr lang="en-US" dirty="0" smtClean="0"/>
          </a:p>
          <a:p>
            <a:pPr marL="274320" lvl="1">
              <a:spcBef>
                <a:spcPts val="600"/>
              </a:spcBef>
              <a:buSzPct val="70000"/>
              <a:buFont typeface="Wingdings"/>
              <a:buChar char=""/>
            </a:pPr>
            <a:r>
              <a:rPr lang="en-US" dirty="0" smtClean="0"/>
              <a:t>To copy a file to </a:t>
            </a:r>
            <a:r>
              <a:rPr lang="en-US" dirty="0" err="1" smtClean="0"/>
              <a:t>docker</a:t>
            </a:r>
            <a:r>
              <a:rPr lang="en-US" dirty="0" smtClean="0"/>
              <a:t> container from host machine</a:t>
            </a:r>
          </a:p>
          <a:p>
            <a:pPr marL="548640" lvl="2">
              <a:spcBef>
                <a:spcPts val="600"/>
              </a:spcBef>
              <a:buSzPct val="70000"/>
            </a:pPr>
            <a:r>
              <a:rPr lang="en-US" dirty="0" smtClean="0"/>
              <a:t>$</a:t>
            </a:r>
            <a:r>
              <a:rPr lang="en-US" dirty="0" err="1" smtClean="0"/>
              <a:t>docker</a:t>
            </a:r>
            <a:r>
              <a:rPr lang="en-US" dirty="0" smtClean="0"/>
              <a:t> </a:t>
            </a:r>
            <a:r>
              <a:rPr lang="en-US" dirty="0" err="1"/>
              <a:t>cp</a:t>
            </a:r>
            <a:r>
              <a:rPr lang="en-US" dirty="0"/>
              <a:t> test.txt db19111c7258:/root</a:t>
            </a:r>
            <a:endParaRPr lang="en-US" dirty="0" smtClean="0"/>
          </a:p>
          <a:p>
            <a:pPr marL="274320" lvl="1">
              <a:spcBef>
                <a:spcPts val="600"/>
              </a:spcBef>
              <a:buSzPct val="70000"/>
              <a:buFont typeface="Wingdings"/>
              <a:buChar char=""/>
            </a:pPr>
            <a:r>
              <a:rPr lang="en-US" dirty="0" err="1" smtClean="0"/>
              <a:t>Docker</a:t>
            </a:r>
            <a:r>
              <a:rPr lang="en-US" dirty="0" smtClean="0"/>
              <a:t> </a:t>
            </a:r>
            <a:r>
              <a:rPr lang="en-US" dirty="0"/>
              <a:t>logs 688928d537f3 </a:t>
            </a:r>
          </a:p>
          <a:p>
            <a:pPr lvl="1"/>
            <a:r>
              <a:rPr lang="en-US" dirty="0"/>
              <a:t>It shows what has been done in the container. All commands/steps done in the container.</a:t>
            </a:r>
          </a:p>
          <a:p>
            <a:endParaRPr lang="en-US" dirty="0"/>
          </a:p>
        </p:txBody>
      </p:sp>
    </p:spTree>
    <p:extLst>
      <p:ext uri="{BB962C8B-B14F-4D97-AF65-F5344CB8AC3E}">
        <p14:creationId xmlns="" xmlns:p14="http://schemas.microsoft.com/office/powerpoint/2010/main" val="4244697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Hub</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a:t>Creating </a:t>
            </a:r>
            <a:r>
              <a:rPr lang="en-US" dirty="0" err="1"/>
              <a:t>docker</a:t>
            </a:r>
            <a:r>
              <a:rPr lang="en-US" dirty="0"/>
              <a:t> hub account</a:t>
            </a:r>
          </a:p>
          <a:p>
            <a:pPr marL="0" indent="0">
              <a:buNone/>
            </a:pPr>
            <a:r>
              <a:rPr lang="en-US" dirty="0"/>
              <a:t>- </a:t>
            </a:r>
            <a:r>
              <a:rPr lang="en-US" dirty="0" err="1"/>
              <a:t>Docker</a:t>
            </a:r>
            <a:r>
              <a:rPr lang="en-US" dirty="0"/>
              <a:t> Hub (https://hub.docker.com/)</a:t>
            </a:r>
          </a:p>
          <a:p>
            <a:pPr marL="0" indent="0">
              <a:buNone/>
            </a:pPr>
            <a:r>
              <a:rPr lang="en-US" dirty="0"/>
              <a:t>	- Each Repository can contain multiple images</a:t>
            </a:r>
          </a:p>
          <a:p>
            <a:pPr marL="0" indent="0">
              <a:buNone/>
            </a:pPr>
            <a:r>
              <a:rPr lang="en-US" dirty="0"/>
              <a:t>	- Images are Identified using tags</a:t>
            </a:r>
            <a:r>
              <a:rPr lang="en-US" dirty="0" smtClean="0"/>
              <a:t>.</a:t>
            </a:r>
          </a:p>
          <a:p>
            <a:pPr marL="0" indent="0">
              <a:buNone/>
            </a:pPr>
            <a:r>
              <a:rPr lang="en-US" dirty="0" smtClean="0"/>
              <a:t>	- Click on “Explore” to see all the official and public  images.</a:t>
            </a:r>
          </a:p>
          <a:p>
            <a:r>
              <a:rPr lang="en-US" dirty="0" smtClean="0"/>
              <a:t>User Images Syntax:</a:t>
            </a:r>
          </a:p>
          <a:p>
            <a:pPr marL="0" indent="0">
              <a:buNone/>
            </a:pPr>
            <a:r>
              <a:rPr lang="en-US" dirty="0"/>
              <a:t>	</a:t>
            </a:r>
            <a:r>
              <a:rPr lang="en-US" dirty="0" err="1" smtClean="0"/>
              <a:t>karthikdatabytes</a:t>
            </a:r>
            <a:r>
              <a:rPr lang="en-US" dirty="0" smtClean="0"/>
              <a:t>/</a:t>
            </a:r>
            <a:r>
              <a:rPr lang="en-US" dirty="0" err="1" smtClean="0"/>
              <a:t>nginx</a:t>
            </a:r>
            <a:r>
              <a:rPr lang="en-US" dirty="0" smtClean="0"/>
              <a:t> </a:t>
            </a:r>
            <a:r>
              <a:rPr lang="en-US" dirty="0"/>
              <a:t>(username/</a:t>
            </a:r>
            <a:r>
              <a:rPr lang="en-US" dirty="0" err="1"/>
              <a:t>imagename</a:t>
            </a:r>
            <a:r>
              <a:rPr lang="en-US" dirty="0"/>
              <a:t>)</a:t>
            </a:r>
          </a:p>
          <a:p>
            <a:r>
              <a:rPr lang="en-US" dirty="0"/>
              <a:t>Official Images Syntax:</a:t>
            </a:r>
          </a:p>
          <a:p>
            <a:pPr marL="0" indent="0">
              <a:buNone/>
            </a:pPr>
            <a:r>
              <a:rPr lang="en-US" dirty="0"/>
              <a:t>	</a:t>
            </a:r>
            <a:r>
              <a:rPr lang="en-US" dirty="0" err="1"/>
              <a:t>ubuntu</a:t>
            </a:r>
            <a:endParaRPr lang="en-US" dirty="0"/>
          </a:p>
          <a:p>
            <a:r>
              <a:rPr lang="en-US" dirty="0"/>
              <a:t>User images are </a:t>
            </a:r>
            <a:r>
              <a:rPr lang="en-US" dirty="0" smtClean="0"/>
              <a:t>controlled </a:t>
            </a:r>
            <a:r>
              <a:rPr lang="en-US" dirty="0"/>
              <a:t>by </a:t>
            </a:r>
            <a:r>
              <a:rPr lang="en-US" dirty="0" err="1"/>
              <a:t>Docker</a:t>
            </a:r>
            <a:r>
              <a:rPr lang="en-US" dirty="0"/>
              <a:t> users.</a:t>
            </a:r>
          </a:p>
          <a:p>
            <a:r>
              <a:rPr lang="en-US" dirty="0"/>
              <a:t>official images are </a:t>
            </a:r>
            <a:r>
              <a:rPr lang="en-US" dirty="0" smtClean="0"/>
              <a:t>controlled </a:t>
            </a:r>
            <a:r>
              <a:rPr lang="en-US" dirty="0"/>
              <a:t>by </a:t>
            </a:r>
            <a:r>
              <a:rPr lang="en-US" dirty="0" err="1"/>
              <a:t>Docker</a:t>
            </a:r>
            <a:r>
              <a:rPr lang="en-US" dirty="0"/>
              <a:t> core team.</a:t>
            </a:r>
          </a:p>
          <a:p>
            <a:r>
              <a:rPr lang="en-US" dirty="0"/>
              <a:t># Specifying Image via tags</a:t>
            </a:r>
          </a:p>
          <a:p>
            <a:pPr marL="0" indent="0">
              <a:buNone/>
            </a:pPr>
            <a:r>
              <a:rPr lang="en-US" dirty="0"/>
              <a:t>	- ubuntu:14.04</a:t>
            </a:r>
          </a:p>
          <a:p>
            <a:pPr marL="0" indent="0">
              <a:buNone/>
            </a:pPr>
            <a:r>
              <a:rPr lang="en-US" dirty="0"/>
              <a:t>	  </a:t>
            </a:r>
            <a:r>
              <a:rPr lang="en-US" dirty="0" err="1"/>
              <a:t>ubuntu</a:t>
            </a:r>
            <a:r>
              <a:rPr lang="en-US" dirty="0"/>
              <a:t>- is image name</a:t>
            </a:r>
          </a:p>
          <a:p>
            <a:pPr marL="0" indent="0">
              <a:buNone/>
            </a:pPr>
            <a:r>
              <a:rPr lang="en-US" dirty="0"/>
              <a:t>	  14.04 - is called tag</a:t>
            </a:r>
          </a:p>
          <a:p>
            <a:pPr marL="0" indent="0">
              <a:buNone/>
            </a:pPr>
            <a:endParaRPr lang="en-US" dirty="0"/>
          </a:p>
        </p:txBody>
      </p:sp>
    </p:spTree>
    <p:extLst>
      <p:ext uri="{BB962C8B-B14F-4D97-AF65-F5344CB8AC3E}">
        <p14:creationId xmlns="" xmlns:p14="http://schemas.microsoft.com/office/powerpoint/2010/main" val="85286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a:t>
            </a:r>
            <a:r>
              <a:rPr lang="en-US" dirty="0" err="1" smtClean="0"/>
              <a:t>docker</a:t>
            </a:r>
            <a:r>
              <a:rPr lang="en-US" dirty="0" smtClean="0"/>
              <a:t>-hub  images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Pulling </a:t>
            </a:r>
            <a:r>
              <a:rPr lang="en-US" dirty="0"/>
              <a:t>the images</a:t>
            </a:r>
          </a:p>
          <a:p>
            <a:pPr marL="0" indent="0">
              <a:buNone/>
            </a:pPr>
            <a:r>
              <a:rPr lang="en-US" dirty="0"/>
              <a:t>	- </a:t>
            </a:r>
            <a:r>
              <a:rPr lang="en-US" dirty="0" err="1"/>
              <a:t>docker</a:t>
            </a:r>
            <a:r>
              <a:rPr lang="en-US" dirty="0"/>
              <a:t> pull </a:t>
            </a:r>
            <a:r>
              <a:rPr lang="en-US" dirty="0" smtClean="0"/>
              <a:t>centos</a:t>
            </a:r>
          </a:p>
          <a:p>
            <a:r>
              <a:rPr lang="en-US" dirty="0" smtClean="0"/>
              <a:t>Searching </a:t>
            </a:r>
            <a:r>
              <a:rPr lang="en-US" dirty="0" err="1"/>
              <a:t>docker</a:t>
            </a:r>
            <a:r>
              <a:rPr lang="en-US" dirty="0"/>
              <a:t> images in </a:t>
            </a:r>
            <a:r>
              <a:rPr lang="en-US" dirty="0" err="1"/>
              <a:t>docker</a:t>
            </a:r>
            <a:r>
              <a:rPr lang="en-US" dirty="0"/>
              <a:t> hub</a:t>
            </a:r>
          </a:p>
          <a:p>
            <a:pPr marL="0" indent="0">
              <a:buNone/>
            </a:pPr>
            <a:r>
              <a:rPr lang="en-US" dirty="0"/>
              <a:t>	- </a:t>
            </a:r>
            <a:r>
              <a:rPr lang="en-US" dirty="0" err="1"/>
              <a:t>docker</a:t>
            </a:r>
            <a:r>
              <a:rPr lang="en-US" dirty="0"/>
              <a:t> search puppet</a:t>
            </a:r>
          </a:p>
          <a:p>
            <a:pPr marL="0" indent="0">
              <a:buNone/>
            </a:pPr>
            <a:r>
              <a:rPr lang="en-US" dirty="0"/>
              <a:t>	- </a:t>
            </a:r>
            <a:r>
              <a:rPr lang="en-US" dirty="0" err="1"/>
              <a:t>docker</a:t>
            </a:r>
            <a:r>
              <a:rPr lang="en-US" dirty="0"/>
              <a:t> search </a:t>
            </a:r>
            <a:r>
              <a:rPr lang="en-US" dirty="0" err="1"/>
              <a:t>jenkins</a:t>
            </a:r>
            <a:endParaRPr lang="en-US" dirty="0"/>
          </a:p>
          <a:p>
            <a:r>
              <a:rPr lang="en-US" dirty="0" smtClean="0"/>
              <a:t>Pushing </a:t>
            </a:r>
            <a:r>
              <a:rPr lang="en-US" dirty="0"/>
              <a:t>custom images to </a:t>
            </a:r>
            <a:r>
              <a:rPr lang="en-US" dirty="0" err="1"/>
              <a:t>docker</a:t>
            </a:r>
            <a:r>
              <a:rPr lang="en-US" dirty="0"/>
              <a:t> repository</a:t>
            </a:r>
          </a:p>
          <a:p>
            <a:pPr marL="0" indent="0">
              <a:buNone/>
            </a:pPr>
            <a:r>
              <a:rPr lang="en-US" dirty="0"/>
              <a:t>	$ </a:t>
            </a:r>
            <a:r>
              <a:rPr lang="en-US" dirty="0" err="1"/>
              <a:t>docker</a:t>
            </a:r>
            <a:r>
              <a:rPr lang="en-US" dirty="0"/>
              <a:t> login</a:t>
            </a:r>
          </a:p>
          <a:p>
            <a:pPr marL="0" indent="0">
              <a:buNone/>
            </a:pPr>
            <a:r>
              <a:rPr lang="en-US" dirty="0"/>
              <a:t>	$ </a:t>
            </a:r>
            <a:r>
              <a:rPr lang="en-US" dirty="0" err="1"/>
              <a:t>docker</a:t>
            </a:r>
            <a:r>
              <a:rPr lang="en-US" dirty="0"/>
              <a:t> push </a:t>
            </a:r>
            <a:r>
              <a:rPr lang="en-US" dirty="0" err="1" smtClean="0"/>
              <a:t>databytes</a:t>
            </a:r>
            <a:r>
              <a:rPr lang="en-US" dirty="0" smtClean="0"/>
              <a:t>/</a:t>
            </a:r>
            <a:r>
              <a:rPr lang="en-US" dirty="0" err="1" smtClean="0"/>
              <a:t>nginx</a:t>
            </a:r>
            <a:r>
              <a:rPr lang="en-US" dirty="0" smtClean="0"/>
              <a:t>-image</a:t>
            </a:r>
            <a:r>
              <a:rPr lang="en-US" dirty="0"/>
              <a:t> </a:t>
            </a:r>
            <a:endParaRPr lang="en-US" dirty="0" smtClean="0"/>
          </a:p>
          <a:p>
            <a:r>
              <a:rPr lang="en-US" dirty="0" smtClean="0"/>
              <a:t>Deleting an Image</a:t>
            </a:r>
          </a:p>
          <a:p>
            <a:pPr marL="0" indent="0">
              <a:buNone/>
            </a:pPr>
            <a:r>
              <a:rPr lang="en-US" dirty="0"/>
              <a:t>	- </a:t>
            </a:r>
            <a:r>
              <a:rPr lang="en-US" dirty="0" err="1"/>
              <a:t>docker</a:t>
            </a:r>
            <a:r>
              <a:rPr lang="en-US" dirty="0"/>
              <a:t> </a:t>
            </a:r>
            <a:r>
              <a:rPr lang="en-US" dirty="0" err="1"/>
              <a:t>rmi</a:t>
            </a:r>
            <a:r>
              <a:rPr lang="en-US" dirty="0"/>
              <a:t> </a:t>
            </a:r>
            <a:r>
              <a:rPr lang="en-US" dirty="0" err="1"/>
              <a:t>databytes</a:t>
            </a:r>
            <a:r>
              <a:rPr lang="en-US" dirty="0"/>
              <a:t>/</a:t>
            </a:r>
            <a:r>
              <a:rPr lang="en-US" dirty="0" err="1"/>
              <a:t>nginx</a:t>
            </a:r>
            <a:endParaRPr lang="en-US" dirty="0"/>
          </a:p>
          <a:p>
            <a:pPr marL="0" indent="0">
              <a:buNone/>
            </a:pPr>
            <a:r>
              <a:rPr lang="en-US" dirty="0"/>
              <a:t> </a:t>
            </a:r>
          </a:p>
          <a:p>
            <a:r>
              <a:rPr lang="en-US" dirty="0" smtClean="0"/>
              <a:t>Deleting </a:t>
            </a:r>
            <a:r>
              <a:rPr lang="en-US" dirty="0"/>
              <a:t>all Images</a:t>
            </a:r>
          </a:p>
          <a:p>
            <a:pPr marL="0" indent="0">
              <a:buNone/>
            </a:pPr>
            <a:r>
              <a:rPr lang="en-US" dirty="0"/>
              <a:t>	- </a:t>
            </a:r>
            <a:r>
              <a:rPr lang="en-US" dirty="0" err="1"/>
              <a:t>docker</a:t>
            </a:r>
            <a:r>
              <a:rPr lang="en-US" dirty="0"/>
              <a:t> </a:t>
            </a:r>
            <a:r>
              <a:rPr lang="en-US" dirty="0" err="1"/>
              <a:t>rmi</a:t>
            </a:r>
            <a:r>
              <a:rPr lang="en-US" dirty="0"/>
              <a:t> `</a:t>
            </a:r>
            <a:r>
              <a:rPr lang="en-US" dirty="0" err="1"/>
              <a:t>docker</a:t>
            </a:r>
            <a:r>
              <a:rPr lang="en-US" dirty="0"/>
              <a:t> images -q</a:t>
            </a:r>
            <a:r>
              <a:rPr lang="en-US" dirty="0" smtClean="0"/>
              <a:t>`</a:t>
            </a:r>
          </a:p>
          <a:p>
            <a:pPr marL="0" indent="0">
              <a:buNone/>
            </a:pPr>
            <a:r>
              <a:rPr lang="en-US" dirty="0" smtClean="0"/>
              <a:t>	</a:t>
            </a:r>
            <a:endParaRPr lang="en-US" dirty="0"/>
          </a:p>
          <a:p>
            <a:pPr marL="0" indent="0">
              <a:buNone/>
            </a:pPr>
            <a:endParaRPr lang="en-US" dirty="0"/>
          </a:p>
          <a:p>
            <a:endParaRPr lang="en-US" dirty="0"/>
          </a:p>
        </p:txBody>
      </p:sp>
    </p:spTree>
    <p:extLst>
      <p:ext uri="{BB962C8B-B14F-4D97-AF65-F5344CB8AC3E}">
        <p14:creationId xmlns="" xmlns:p14="http://schemas.microsoft.com/office/powerpoint/2010/main" val="4263772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a:t>
            </a:r>
            <a:r>
              <a:rPr lang="en-US" dirty="0" err="1" smtClean="0"/>
              <a:t>Benifits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Portability – Shipping the environment from one type of infrastructure to another without building up a new VM.</a:t>
            </a:r>
          </a:p>
          <a:p>
            <a:r>
              <a:rPr lang="en-US" dirty="0" smtClean="0"/>
              <a:t>Quick Deployment/Teardown – application code can be made available quickly and can tear down quickly if not </a:t>
            </a:r>
            <a:r>
              <a:rPr lang="en-US" dirty="0" err="1" smtClean="0"/>
              <a:t>neaded</a:t>
            </a:r>
            <a:r>
              <a:rPr lang="en-US" dirty="0" smtClean="0"/>
              <a:t>.</a:t>
            </a:r>
          </a:p>
          <a:p>
            <a:r>
              <a:rPr lang="en-US" dirty="0" smtClean="0"/>
              <a:t>Consistency: Works as same way in all the machines.</a:t>
            </a:r>
          </a:p>
          <a:p>
            <a:r>
              <a:rPr lang="en-US" dirty="0" smtClean="0"/>
              <a:t>Managing infrastructure as code – when it comes to updates, just update the </a:t>
            </a:r>
            <a:r>
              <a:rPr lang="en-US" dirty="0" err="1" smtClean="0"/>
              <a:t>docker</a:t>
            </a:r>
            <a:r>
              <a:rPr lang="en-US" dirty="0" smtClean="0"/>
              <a:t> file and spin up the new ones, and delete old ones.</a:t>
            </a:r>
          </a:p>
          <a:p>
            <a:r>
              <a:rPr lang="en-US" dirty="0" smtClean="0"/>
              <a:t>Open Source – you can customize according to your heart.</a:t>
            </a:r>
            <a:endParaRPr lang="en-US" dirty="0"/>
          </a:p>
        </p:txBody>
      </p:sp>
    </p:spTree>
    <p:extLst>
      <p:ext uri="{BB962C8B-B14F-4D97-AF65-F5344CB8AC3E}">
        <p14:creationId xmlns="" xmlns:p14="http://schemas.microsoft.com/office/powerpoint/2010/main" val="89898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project</a:t>
            </a:r>
            <a:endParaRPr lang="en-US" dirty="0"/>
          </a:p>
        </p:txBody>
      </p:sp>
      <p:sp>
        <p:nvSpPr>
          <p:cNvPr id="3" name="Content Placeholder 2"/>
          <p:cNvSpPr>
            <a:spLocks noGrp="1"/>
          </p:cNvSpPr>
          <p:nvPr>
            <p:ph sz="quarter" idx="1"/>
          </p:nvPr>
        </p:nvSpPr>
        <p:spPr>
          <a:xfrm>
            <a:off x="457200" y="1600200"/>
            <a:ext cx="8077200" cy="5029200"/>
          </a:xfrm>
        </p:spPr>
        <p:txBody>
          <a:bodyPr>
            <a:normAutofit fontScale="62500" lnSpcReduction="20000"/>
          </a:bodyPr>
          <a:lstStyle/>
          <a:p>
            <a:pPr marL="0" indent="0">
              <a:buNone/>
            </a:pPr>
            <a:r>
              <a:rPr lang="en-US" dirty="0"/>
              <a:t>1. Clone the source code from </a:t>
            </a:r>
            <a:r>
              <a:rPr lang="en-US" dirty="0" err="1"/>
              <a:t>Git</a:t>
            </a:r>
            <a:r>
              <a:rPr lang="en-US" dirty="0"/>
              <a:t> or any other V.C.S</a:t>
            </a:r>
          </a:p>
          <a:p>
            <a:pPr marL="0" indent="0">
              <a:buNone/>
            </a:pPr>
            <a:r>
              <a:rPr lang="en-US" dirty="0"/>
              <a:t>2. Build the code using your </a:t>
            </a:r>
            <a:r>
              <a:rPr lang="en-US" dirty="0" err="1"/>
              <a:t>favourate</a:t>
            </a:r>
            <a:r>
              <a:rPr lang="en-US" dirty="0"/>
              <a:t> build tool Maven/ANT</a:t>
            </a:r>
          </a:p>
          <a:p>
            <a:pPr marL="0" indent="0">
              <a:buNone/>
            </a:pPr>
            <a:r>
              <a:rPr lang="en-US" dirty="0"/>
              <a:t>3. Create </a:t>
            </a:r>
            <a:r>
              <a:rPr lang="en-US" dirty="0" err="1"/>
              <a:t>docker</a:t>
            </a:r>
            <a:r>
              <a:rPr lang="en-US" dirty="0"/>
              <a:t> image for the application(</a:t>
            </a:r>
            <a:r>
              <a:rPr lang="en-US" dirty="0" err="1"/>
              <a:t>databyteskart</a:t>
            </a:r>
            <a:r>
              <a:rPr lang="en-US" dirty="0"/>
              <a:t>) </a:t>
            </a:r>
            <a:r>
              <a:rPr lang="en-US" dirty="0" smtClean="0"/>
              <a:t>with war </a:t>
            </a:r>
            <a:r>
              <a:rPr lang="en-US" dirty="0"/>
              <a:t>file, </a:t>
            </a:r>
            <a:r>
              <a:rPr lang="en-US" dirty="0" err="1"/>
              <a:t>tomcat,n</a:t>
            </a:r>
            <a:r>
              <a:rPr lang="en-US" dirty="0"/>
              <a:t>...etc.</a:t>
            </a:r>
          </a:p>
          <a:p>
            <a:pPr marL="0" indent="0">
              <a:buNone/>
            </a:pPr>
            <a:r>
              <a:rPr lang="en-US" dirty="0" smtClean="0"/>
              <a:t>4</a:t>
            </a:r>
            <a:r>
              <a:rPr lang="en-US" dirty="0"/>
              <a:t>. Create </a:t>
            </a:r>
            <a:r>
              <a:rPr lang="en-US" dirty="0" err="1"/>
              <a:t>docker</a:t>
            </a:r>
            <a:r>
              <a:rPr lang="en-US" dirty="0"/>
              <a:t> container which runs </a:t>
            </a:r>
            <a:r>
              <a:rPr lang="en-US" dirty="0" err="1"/>
              <a:t>databyteskart</a:t>
            </a:r>
            <a:r>
              <a:rPr lang="en-US" dirty="0"/>
              <a:t> application.</a:t>
            </a:r>
          </a:p>
          <a:p>
            <a:pPr marL="0" indent="0">
              <a:buNone/>
            </a:pPr>
            <a:r>
              <a:rPr lang="en-US" dirty="0"/>
              <a:t>5. Launch the </a:t>
            </a:r>
            <a:r>
              <a:rPr lang="en-US" dirty="0" err="1"/>
              <a:t>databyteskart</a:t>
            </a:r>
            <a:r>
              <a:rPr lang="en-US" dirty="0"/>
              <a:t> application from other machine.</a:t>
            </a:r>
          </a:p>
          <a:p>
            <a:pPr marL="0" indent="0">
              <a:buNone/>
            </a:pPr>
            <a:r>
              <a:rPr lang="en-US" dirty="0" smtClean="0"/>
              <a:t>Step:3 </a:t>
            </a:r>
            <a:r>
              <a:rPr lang="en-US" dirty="0"/>
              <a:t>--&gt; creating </a:t>
            </a:r>
            <a:r>
              <a:rPr lang="en-US" dirty="0" err="1"/>
              <a:t>docker</a:t>
            </a:r>
            <a:r>
              <a:rPr lang="en-US" dirty="0"/>
              <a:t> image for </a:t>
            </a:r>
            <a:r>
              <a:rPr lang="en-US" dirty="0" err="1"/>
              <a:t>databyteskart</a:t>
            </a:r>
            <a:r>
              <a:rPr lang="en-US" dirty="0"/>
              <a:t> with tomcat </a:t>
            </a:r>
            <a:r>
              <a:rPr lang="en-US" dirty="0" smtClean="0"/>
              <a:t>server</a:t>
            </a:r>
            <a:r>
              <a:rPr lang="en-US" dirty="0"/>
              <a:t>.</a:t>
            </a:r>
          </a:p>
          <a:p>
            <a:r>
              <a:rPr lang="en-US" dirty="0" err="1"/>
              <a:t>Dockerfile</a:t>
            </a:r>
            <a:r>
              <a:rPr lang="en-US" dirty="0"/>
              <a:t>:</a:t>
            </a:r>
          </a:p>
          <a:p>
            <a:pPr marL="0" indent="0">
              <a:buNone/>
            </a:pPr>
            <a:r>
              <a:rPr lang="en-US" dirty="0"/>
              <a:t>	FROM tomcat:8.0</a:t>
            </a:r>
          </a:p>
          <a:p>
            <a:pPr marL="0" indent="0">
              <a:buNone/>
            </a:pPr>
            <a:r>
              <a:rPr lang="en-US" dirty="0"/>
              <a:t>	COPY </a:t>
            </a:r>
            <a:r>
              <a:rPr lang="en-US" dirty="0" err="1"/>
              <a:t>databyteskart.war</a:t>
            </a:r>
            <a:r>
              <a:rPr lang="en-US" dirty="0"/>
              <a:t> /</a:t>
            </a:r>
            <a:r>
              <a:rPr lang="en-US" dirty="0" err="1"/>
              <a:t>usr</a:t>
            </a:r>
            <a:r>
              <a:rPr lang="en-US" dirty="0"/>
              <a:t>/local/tomcat/</a:t>
            </a:r>
            <a:r>
              <a:rPr lang="en-US" dirty="0" err="1"/>
              <a:t>webapps</a:t>
            </a:r>
            <a:endParaRPr lang="en-US" dirty="0"/>
          </a:p>
          <a:p>
            <a:pPr marL="0" indent="0">
              <a:buNone/>
            </a:pPr>
            <a:r>
              <a:rPr lang="en-US" dirty="0"/>
              <a:t>	ENTRYPOINT /usr/local/tomcat/bin/startup.sh &amp;&amp; bash</a:t>
            </a:r>
          </a:p>
          <a:p>
            <a:r>
              <a:rPr lang="en-US" dirty="0"/>
              <a:t> </a:t>
            </a:r>
            <a:r>
              <a:rPr lang="en-US" dirty="0" smtClean="0"/>
              <a:t>Build </a:t>
            </a:r>
            <a:r>
              <a:rPr lang="en-US" dirty="0"/>
              <a:t>the Image:</a:t>
            </a:r>
          </a:p>
          <a:p>
            <a:pPr marL="0" indent="0">
              <a:buNone/>
            </a:pPr>
            <a:r>
              <a:rPr lang="en-US" dirty="0"/>
              <a:t>	$ </a:t>
            </a:r>
            <a:r>
              <a:rPr lang="en-US" dirty="0" err="1"/>
              <a:t>docker</a:t>
            </a:r>
            <a:r>
              <a:rPr lang="en-US" dirty="0"/>
              <a:t> build -t </a:t>
            </a:r>
            <a:r>
              <a:rPr lang="en-US" dirty="0" smtClean="0"/>
              <a:t>“</a:t>
            </a:r>
            <a:r>
              <a:rPr lang="en-US" dirty="0" err="1" smtClean="0"/>
              <a:t>karthikdatabytes</a:t>
            </a:r>
            <a:r>
              <a:rPr lang="en-US" dirty="0" smtClean="0"/>
              <a:t>/</a:t>
            </a:r>
            <a:r>
              <a:rPr lang="en-US" dirty="0" err="1" smtClean="0"/>
              <a:t>databyteskart</a:t>
            </a:r>
            <a:r>
              <a:rPr lang="en-US" dirty="0"/>
              <a:t>" .</a:t>
            </a:r>
          </a:p>
          <a:p>
            <a:r>
              <a:rPr lang="en-US" dirty="0" smtClean="0"/>
              <a:t>Create </a:t>
            </a:r>
            <a:r>
              <a:rPr lang="en-US" dirty="0"/>
              <a:t>the container manually using below </a:t>
            </a:r>
            <a:r>
              <a:rPr lang="en-US" dirty="0" smtClean="0"/>
              <a:t>command. --</a:t>
            </a:r>
            <a:r>
              <a:rPr lang="en-US" dirty="0" err="1" smtClean="0"/>
              <a:t>rm</a:t>
            </a:r>
            <a:r>
              <a:rPr lang="en-US" dirty="0" smtClean="0"/>
              <a:t> (remove the container after exit)</a:t>
            </a:r>
            <a:r>
              <a:rPr lang="en-US" dirty="0"/>
              <a:t>	</a:t>
            </a:r>
          </a:p>
          <a:p>
            <a:pPr marL="0" indent="0">
              <a:buNone/>
            </a:pPr>
            <a:r>
              <a:rPr lang="en-US" dirty="0"/>
              <a:t>	$ </a:t>
            </a:r>
            <a:r>
              <a:rPr lang="en-US" dirty="0" err="1"/>
              <a:t>docker</a:t>
            </a:r>
            <a:r>
              <a:rPr lang="en-US" dirty="0"/>
              <a:t> run --name </a:t>
            </a:r>
            <a:r>
              <a:rPr lang="en-US" dirty="0" err="1"/>
              <a:t>databyteskart_server</a:t>
            </a:r>
            <a:r>
              <a:rPr lang="en-US" dirty="0"/>
              <a:t> -d -it </a:t>
            </a:r>
            <a:r>
              <a:rPr lang="en-US" dirty="0" smtClean="0"/>
              <a:t>--</a:t>
            </a:r>
            <a:r>
              <a:rPr lang="en-US" dirty="0" err="1" smtClean="0"/>
              <a:t>rm</a:t>
            </a:r>
            <a:r>
              <a:rPr lang="en-US" dirty="0" smtClean="0"/>
              <a:t> </a:t>
            </a:r>
            <a:r>
              <a:rPr lang="en-US" dirty="0" err="1" smtClean="0"/>
              <a:t>karthikdatabytes</a:t>
            </a:r>
            <a:r>
              <a:rPr lang="en-US" dirty="0" smtClean="0"/>
              <a:t>/</a:t>
            </a:r>
            <a:r>
              <a:rPr lang="en-US" dirty="0" err="1" smtClean="0"/>
              <a:t>databyteskart</a:t>
            </a:r>
            <a:r>
              <a:rPr lang="en-US" dirty="0" smtClean="0"/>
              <a:t> </a:t>
            </a:r>
            <a:r>
              <a:rPr lang="en-US" dirty="0"/>
              <a:t>/bin/bash</a:t>
            </a:r>
          </a:p>
          <a:p>
            <a:r>
              <a:rPr lang="en-US" dirty="0" smtClean="0"/>
              <a:t>Step:5</a:t>
            </a:r>
            <a:endParaRPr lang="en-US" dirty="0"/>
          </a:p>
          <a:p>
            <a:pPr marL="0" indent="0">
              <a:buNone/>
            </a:pPr>
            <a:r>
              <a:rPr lang="en-US" dirty="0"/>
              <a:t>	http://localhost:8080/databyteskart</a:t>
            </a:r>
          </a:p>
          <a:p>
            <a:endParaRPr lang="en-US" dirty="0"/>
          </a:p>
        </p:txBody>
      </p:sp>
    </p:spTree>
    <p:extLst>
      <p:ext uri="{BB962C8B-B14F-4D97-AF65-F5344CB8AC3E}">
        <p14:creationId xmlns="" xmlns:p14="http://schemas.microsoft.com/office/powerpoint/2010/main" val="2968645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a:p>
          <a:p>
            <a:endParaRPr lang="en-US" dirty="0" smtClean="0"/>
          </a:p>
          <a:p>
            <a:pPr marL="0" indent="0">
              <a:buNone/>
            </a:pPr>
            <a:r>
              <a:rPr lang="en-US" dirty="0" smtClean="0"/>
              <a:t>		</a:t>
            </a:r>
            <a:r>
              <a:rPr lang="en-US" sz="5400" dirty="0" smtClean="0"/>
              <a:t>Thank You</a:t>
            </a:r>
            <a:endParaRPr lang="en-US" sz="5400" dirty="0"/>
          </a:p>
        </p:txBody>
      </p:sp>
    </p:spTree>
    <p:extLst>
      <p:ext uri="{BB962C8B-B14F-4D97-AF65-F5344CB8AC3E}">
        <p14:creationId xmlns="" xmlns:p14="http://schemas.microsoft.com/office/powerpoint/2010/main" val="786047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Dangling image- Kernel version changes -</a:t>
            </a:r>
            <a:br>
              <a:rPr lang="en-US" dirty="0" smtClean="0"/>
            </a:br>
            <a:endParaRPr lang="en-US" dirty="0"/>
          </a:p>
        </p:txBody>
      </p:sp>
      <p:sp>
        <p:nvSpPr>
          <p:cNvPr id="3" name="Content Placeholder 2"/>
          <p:cNvSpPr>
            <a:spLocks noGrp="1"/>
          </p:cNvSpPr>
          <p:nvPr>
            <p:ph sz="quarter" idx="1"/>
          </p:nvPr>
        </p:nvSpPr>
        <p:spPr/>
        <p:txBody>
          <a:bodyPr>
            <a:normAutofit fontScale="47500" lnSpcReduction="20000"/>
          </a:bodyPr>
          <a:lstStyle/>
          <a:p>
            <a:r>
              <a:rPr lang="en-US" dirty="0" smtClean="0"/>
              <a:t>Check point  - Command in </a:t>
            </a:r>
            <a:r>
              <a:rPr lang="en-US" dirty="0" err="1" smtClean="0"/>
              <a:t>Docker</a:t>
            </a:r>
            <a:endParaRPr lang="en-US" dirty="0" smtClean="0"/>
          </a:p>
          <a:p>
            <a:pPr lvl="1"/>
            <a:r>
              <a:rPr lang="en-US" dirty="0" smtClean="0"/>
              <a:t>Basically whenever you create a Image and you want to base from that image, and whatever services running in that image you want the exact same thing in your container also. There are two ways of doing it </a:t>
            </a:r>
          </a:p>
          <a:p>
            <a:pPr lvl="2"/>
            <a:r>
              <a:rPr lang="en-US" dirty="0" smtClean="0"/>
              <a:t>Export – When you export the services will not be in the state that they were earlier. Export is just a file system export.</a:t>
            </a:r>
          </a:p>
          <a:p>
            <a:pPr lvl="2"/>
            <a:r>
              <a:rPr lang="en-US" dirty="0" smtClean="0"/>
              <a:t>Checkpoint – They will be in the same state – e.g. : You have written the RUN command to make the service running, it will ensure that it will be in the same state. Checkpoints will look into the application states and ensure to maintain the application state.</a:t>
            </a:r>
          </a:p>
          <a:p>
            <a:pPr lvl="1"/>
            <a:r>
              <a:rPr lang="en-US" dirty="0" err="1" smtClean="0"/>
              <a:t>Docker</a:t>
            </a:r>
            <a:r>
              <a:rPr lang="en-US" dirty="0" smtClean="0"/>
              <a:t> pause – If for some reason, I don’t want that container services to be not running.</a:t>
            </a:r>
          </a:p>
          <a:p>
            <a:pPr lvl="1"/>
            <a:r>
              <a:rPr lang="en-US" dirty="0" err="1" smtClean="0"/>
              <a:t>Docker</a:t>
            </a:r>
            <a:r>
              <a:rPr lang="en-US" dirty="0" smtClean="0"/>
              <a:t> Resume – If I want to resume the services, then </a:t>
            </a:r>
            <a:r>
              <a:rPr lang="en-US" dirty="0" err="1" smtClean="0"/>
              <a:t>resumne</a:t>
            </a:r>
            <a:endParaRPr lang="en-US" dirty="0" smtClean="0"/>
          </a:p>
          <a:p>
            <a:pPr lvl="1"/>
            <a:r>
              <a:rPr lang="en-US" dirty="0" smtClean="0"/>
              <a:t>Keep </a:t>
            </a:r>
            <a:r>
              <a:rPr lang="en-US" dirty="0" err="1" smtClean="0"/>
              <a:t>docker</a:t>
            </a:r>
            <a:r>
              <a:rPr lang="en-US" dirty="0" smtClean="0"/>
              <a:t> machines under private network for security reasons. That’s what people do in production and associate the load balancer to it.</a:t>
            </a:r>
          </a:p>
          <a:p>
            <a:r>
              <a:rPr lang="en-US" dirty="0" smtClean="0"/>
              <a:t>What happens when the kernel version changes – We all know that </a:t>
            </a:r>
            <a:r>
              <a:rPr lang="en-US" dirty="0" err="1" smtClean="0"/>
              <a:t>Docker</a:t>
            </a:r>
            <a:r>
              <a:rPr lang="en-US" dirty="0" smtClean="0"/>
              <a:t> is heavy depended on Kernel implementation. </a:t>
            </a:r>
            <a:r>
              <a:rPr lang="en-US" dirty="0" err="1" smtClean="0"/>
              <a:t>E.g</a:t>
            </a:r>
            <a:r>
              <a:rPr lang="en-US" dirty="0" smtClean="0"/>
              <a:t> we might have same versions of </a:t>
            </a:r>
            <a:r>
              <a:rPr lang="en-US" dirty="0" err="1" smtClean="0"/>
              <a:t>Ubuntu</a:t>
            </a:r>
            <a:r>
              <a:rPr lang="en-US" dirty="0" smtClean="0"/>
              <a:t> and different kernel version, because of this my </a:t>
            </a:r>
            <a:r>
              <a:rPr lang="en-US" dirty="0" err="1" smtClean="0"/>
              <a:t>docker</a:t>
            </a:r>
            <a:r>
              <a:rPr lang="en-US" dirty="0" smtClean="0"/>
              <a:t> file will not work on your machine, because of some </a:t>
            </a:r>
            <a:r>
              <a:rPr lang="en-US" dirty="0" err="1" smtClean="0"/>
              <a:t>unsuported</a:t>
            </a:r>
            <a:r>
              <a:rPr lang="en-US" dirty="0" smtClean="0"/>
              <a:t> feature(till kernel – 1.8).</a:t>
            </a:r>
          </a:p>
          <a:p>
            <a:r>
              <a:rPr lang="en-US" dirty="0" smtClean="0"/>
              <a:t>Now, what </a:t>
            </a:r>
            <a:r>
              <a:rPr lang="en-US" dirty="0" err="1" smtClean="0"/>
              <a:t>docker</a:t>
            </a:r>
            <a:r>
              <a:rPr lang="en-US" dirty="0" smtClean="0"/>
              <a:t> guys did was, since it was becoming difficult for them to rely on the kernel for the core/basic </a:t>
            </a:r>
            <a:r>
              <a:rPr lang="en-US" dirty="0" err="1" smtClean="0"/>
              <a:t>docker</a:t>
            </a:r>
            <a:r>
              <a:rPr lang="en-US" dirty="0" smtClean="0"/>
              <a:t> image, they have written something called as limp-container. So, from 1.8, any change in kernel will not impact.</a:t>
            </a:r>
          </a:p>
          <a:p>
            <a:r>
              <a:rPr lang="en-US" dirty="0" smtClean="0"/>
              <a:t>So, </a:t>
            </a:r>
            <a:r>
              <a:rPr lang="en-US" dirty="0" err="1" smtClean="0"/>
              <a:t>Docker</a:t>
            </a:r>
            <a:r>
              <a:rPr lang="en-US" dirty="0" smtClean="0"/>
              <a:t> has abstracted </a:t>
            </a:r>
            <a:r>
              <a:rPr lang="en-US" dirty="0" err="1" smtClean="0"/>
              <a:t>linux</a:t>
            </a:r>
            <a:r>
              <a:rPr lang="en-US" dirty="0" smtClean="0"/>
              <a:t> kernel implementation by its own which is called as limp container. Limp container is basically code written by </a:t>
            </a:r>
            <a:r>
              <a:rPr lang="en-US" dirty="0" err="1" smtClean="0"/>
              <a:t>docker</a:t>
            </a:r>
            <a:r>
              <a:rPr lang="en-US" dirty="0" smtClean="0"/>
              <a:t> people, which will not get impacted by kernel changes. Whatever the features/changes are there in the kernel they would try to bring it as much as possible with out causing much impact to existing </a:t>
            </a:r>
            <a:r>
              <a:rPr lang="en-US" dirty="0" err="1" smtClean="0"/>
              <a:t>docker</a:t>
            </a:r>
            <a:r>
              <a:rPr lang="en-US" dirty="0" smtClean="0"/>
              <a:t> </a:t>
            </a:r>
            <a:r>
              <a:rPr lang="en-US" dirty="0" err="1" smtClean="0"/>
              <a:t>contianers</a:t>
            </a:r>
            <a:r>
              <a:rPr lang="en-US" dirty="0" smtClean="0"/>
              <a:t>. Because </a:t>
            </a:r>
            <a:r>
              <a:rPr lang="en-US" dirty="0" err="1" smtClean="0"/>
              <a:t>linux</a:t>
            </a:r>
            <a:r>
              <a:rPr lang="en-US" dirty="0" smtClean="0"/>
              <a:t> will never make a release by expecting </a:t>
            </a:r>
            <a:r>
              <a:rPr lang="en-US" dirty="0" err="1" smtClean="0"/>
              <a:t>docker</a:t>
            </a:r>
            <a:r>
              <a:rPr lang="en-US" dirty="0" smtClean="0"/>
              <a:t> release needs to work, because it is all together it is a different playground.</a:t>
            </a:r>
          </a:p>
          <a:p>
            <a:r>
              <a:rPr lang="en-US" dirty="0" err="1" smtClean="0"/>
              <a:t>Docker</a:t>
            </a:r>
            <a:r>
              <a:rPr lang="en-US" dirty="0" smtClean="0"/>
              <a:t> image prune- Dangling Image –</a:t>
            </a:r>
          </a:p>
          <a:p>
            <a:pPr lvl="1"/>
            <a:r>
              <a:rPr lang="en-US" dirty="0" smtClean="0"/>
              <a:t>Means unused image by any image or any container or image with no version(e.g. you would have seen images with </a:t>
            </a:r>
            <a:r>
              <a:rPr lang="en-US" dirty="0" err="1" smtClean="0"/>
              <a:t>none:none</a:t>
            </a:r>
            <a:r>
              <a:rPr lang="en-US" dirty="0" smtClean="0"/>
              <a:t>). So, </a:t>
            </a:r>
            <a:r>
              <a:rPr lang="en-US" dirty="0" err="1" smtClean="0"/>
              <a:t>Docker</a:t>
            </a:r>
            <a:r>
              <a:rPr lang="en-US" dirty="0" smtClean="0"/>
              <a:t> image prune will remove that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lstStyle/>
          <a:p>
            <a:r>
              <a:rPr lang="en-US" dirty="0" smtClean="0"/>
              <a:t>Day3</a:t>
            </a:r>
          </a:p>
          <a:p>
            <a:pPr lvl="1"/>
            <a:r>
              <a:rPr lang="en-US" dirty="0" smtClean="0"/>
              <a:t>Deep Dive into </a:t>
            </a:r>
            <a:r>
              <a:rPr lang="en-US" dirty="0" err="1" smtClean="0"/>
              <a:t>Docker</a:t>
            </a:r>
            <a:r>
              <a:rPr lang="en-US" dirty="0" smtClean="0"/>
              <a:t> Images.</a:t>
            </a:r>
          </a:p>
          <a:p>
            <a:pPr lvl="1"/>
            <a:r>
              <a:rPr lang="en-US" dirty="0" smtClean="0"/>
              <a:t>Listing </a:t>
            </a:r>
            <a:r>
              <a:rPr lang="en-US" dirty="0" err="1" smtClean="0"/>
              <a:t>Docker</a:t>
            </a:r>
            <a:r>
              <a:rPr lang="en-US" dirty="0" smtClean="0"/>
              <a:t> images</a:t>
            </a:r>
          </a:p>
          <a:p>
            <a:pPr lvl="1"/>
            <a:r>
              <a:rPr lang="en-US" dirty="0" smtClean="0"/>
              <a:t>SETTING-UP NGINX SERVER ON UBUNTU MANUALLY: Project</a:t>
            </a:r>
          </a:p>
          <a:p>
            <a:pPr lvl="1"/>
            <a:r>
              <a:rPr lang="en-US" dirty="0" smtClean="0"/>
              <a:t>Images types</a:t>
            </a:r>
          </a:p>
          <a:p>
            <a:pPr lvl="1"/>
            <a:r>
              <a:rPr lang="en-US" dirty="0" smtClean="0"/>
              <a:t>Creating </a:t>
            </a:r>
            <a:r>
              <a:rPr lang="en-US" dirty="0" err="1" smtClean="0"/>
              <a:t>docker</a:t>
            </a:r>
            <a:r>
              <a:rPr lang="en-US" dirty="0" smtClean="0"/>
              <a:t> image using "</a:t>
            </a:r>
            <a:r>
              <a:rPr lang="en-US" dirty="0" err="1" smtClean="0"/>
              <a:t>docker</a:t>
            </a:r>
            <a:r>
              <a:rPr lang="en-US" dirty="0" smtClean="0"/>
              <a:t> build" command</a:t>
            </a:r>
          </a:p>
          <a:p>
            <a:pPr lvl="1"/>
            <a:r>
              <a:rPr lang="en-US" dirty="0" smtClean="0"/>
              <a:t>Writing </a:t>
            </a:r>
            <a:r>
              <a:rPr lang="en-US" dirty="0" err="1" smtClean="0"/>
              <a:t>Dockerfile</a:t>
            </a:r>
            <a:r>
              <a:rPr lang="en-US" dirty="0" smtClean="0"/>
              <a:t>.</a:t>
            </a:r>
          </a:p>
          <a:p>
            <a:pPr lvl="1"/>
            <a:r>
              <a:rPr lang="en-US" dirty="0" smtClean="0"/>
              <a:t>Building </a:t>
            </a:r>
            <a:r>
              <a:rPr lang="en-US" dirty="0" err="1" smtClean="0"/>
              <a:t>docker</a:t>
            </a:r>
            <a:r>
              <a:rPr lang="en-US" dirty="0" smtClean="0"/>
              <a:t> image</a:t>
            </a:r>
          </a:p>
          <a:p>
            <a:pPr lvl="1"/>
            <a:r>
              <a:rPr lang="en-US" dirty="0" smtClean="0"/>
              <a:t>Listing </a:t>
            </a:r>
            <a:r>
              <a:rPr lang="en-US" dirty="0" err="1" smtClean="0"/>
              <a:t>docker</a:t>
            </a:r>
            <a:r>
              <a:rPr lang="en-US" dirty="0" smtClean="0"/>
              <a:t> image</a:t>
            </a:r>
          </a:p>
          <a:p>
            <a:pPr lvl="1"/>
            <a:r>
              <a:rPr lang="en-US" dirty="0" smtClean="0"/>
              <a:t>Testing Image</a:t>
            </a:r>
          </a:p>
          <a:p>
            <a:pPr lvl="1"/>
            <a:r>
              <a:rPr lang="en-US" dirty="0" smtClean="0"/>
              <a:t>Data Volumes - Advanced Topic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 Network</a:t>
            </a:r>
            <a:endParaRPr lang="en-US" dirty="0"/>
          </a:p>
        </p:txBody>
      </p:sp>
      <p:pic>
        <p:nvPicPr>
          <p:cNvPr id="501762" name="Picture 2"/>
          <p:cNvPicPr>
            <a:picLocks noGrp="1" noChangeAspect="1" noChangeArrowheads="1"/>
          </p:cNvPicPr>
          <p:nvPr>
            <p:ph sz="quarter" idx="1"/>
          </p:nvPr>
        </p:nvPicPr>
        <p:blipFill>
          <a:blip r:embed="rId2"/>
          <a:srcRect/>
          <a:stretch>
            <a:fillRect/>
          </a:stretch>
        </p:blipFill>
        <p:spPr bwMode="auto">
          <a:xfrm>
            <a:off x="457200" y="2076246"/>
            <a:ext cx="7467600" cy="392153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 </a:t>
            </a:r>
            <a:endParaRPr lang="en-US" dirty="0"/>
          </a:p>
        </p:txBody>
      </p:sp>
      <p:sp>
        <p:nvSpPr>
          <p:cNvPr id="3" name="Content Placeholder 2"/>
          <p:cNvSpPr>
            <a:spLocks noGrp="1"/>
          </p:cNvSpPr>
          <p:nvPr>
            <p:ph sz="quarter" idx="1"/>
          </p:nvPr>
        </p:nvSpPr>
        <p:spPr/>
        <p:txBody>
          <a:bodyPr/>
          <a:lstStyle/>
          <a:p>
            <a:r>
              <a:rPr lang="en-US" dirty="0" smtClean="0"/>
              <a:t>What is an IP address and why do we need IP address?</a:t>
            </a:r>
          </a:p>
          <a:p>
            <a:pPr lvl="1"/>
            <a:r>
              <a:rPr lang="en-US" dirty="0" smtClean="0"/>
              <a:t>To uniquely identify the machine</a:t>
            </a:r>
          </a:p>
          <a:p>
            <a:r>
              <a:rPr lang="en-US" dirty="0" smtClean="0"/>
              <a:t>What is the format of IP address? Is it a finite or infinite number?</a:t>
            </a:r>
          </a:p>
          <a:p>
            <a:pPr lvl="1"/>
            <a:r>
              <a:rPr lang="en-US" dirty="0" smtClean="0"/>
              <a:t>It’s a finite number and it has the convention of X.X.X.X (where X – 0-255), we are having the devices twice the human population on earth and its not sufficient to use the IPv4 address, so that’s the reason why they has come up with IPv6.</a:t>
            </a:r>
          </a:p>
          <a:p>
            <a:pPr lvl="1"/>
            <a:r>
              <a:rPr lang="en-US" dirty="0" smtClean="0"/>
              <a:t>The university has come up with the restrictions, below are the address used for private IP address. </a:t>
            </a:r>
          </a:p>
          <a:p>
            <a:endParaRPr lang="en-US" dirty="0" smtClean="0"/>
          </a:p>
          <a:p>
            <a:endParaRPr lang="en-US" dirty="0" smtClean="0"/>
          </a:p>
          <a:p>
            <a:endParaRPr lang="en-US" dirty="0"/>
          </a:p>
        </p:txBody>
      </p:sp>
      <p:pic>
        <p:nvPicPr>
          <p:cNvPr id="502786" name="Picture 2"/>
          <p:cNvPicPr>
            <a:picLocks noChangeAspect="1" noChangeArrowheads="1"/>
          </p:cNvPicPr>
          <p:nvPr/>
        </p:nvPicPr>
        <p:blipFill>
          <a:blip r:embed="rId2"/>
          <a:srcRect/>
          <a:stretch>
            <a:fillRect/>
          </a:stretch>
        </p:blipFill>
        <p:spPr bwMode="auto">
          <a:xfrm>
            <a:off x="2819400" y="6010275"/>
            <a:ext cx="3457575" cy="84772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lstStyle/>
          <a:p>
            <a:r>
              <a:rPr lang="en-US" sz="1600" dirty="0" smtClean="0"/>
              <a:t>What is my </a:t>
            </a:r>
            <a:r>
              <a:rPr lang="en-US" sz="1600" dirty="0" err="1" smtClean="0"/>
              <a:t>Ip</a:t>
            </a:r>
            <a:r>
              <a:rPr lang="en-US" sz="1600" dirty="0" smtClean="0"/>
              <a:t> address on the machine?</a:t>
            </a:r>
          </a:p>
          <a:p>
            <a:pPr lvl="1"/>
            <a:r>
              <a:rPr lang="en-US" sz="1600" dirty="0" smtClean="0"/>
              <a:t>My IP address is “</a:t>
            </a:r>
            <a:r>
              <a:rPr lang="en-US" sz="1600" dirty="0" err="1" smtClean="0"/>
              <a:t>Ipconfig</a:t>
            </a:r>
            <a:r>
              <a:rPr lang="en-US" sz="1600" dirty="0" smtClean="0"/>
              <a:t>” 192.168.1.1 -&gt; using this I will not be able to connect from external world.(this is private IP).</a:t>
            </a:r>
          </a:p>
          <a:p>
            <a:pPr lvl="1"/>
            <a:r>
              <a:rPr lang="en-US" sz="1600" dirty="0" smtClean="0"/>
              <a:t>But still I am able to connect to the external world rite, how is that possible. We have </a:t>
            </a:r>
            <a:r>
              <a:rPr lang="en-US" sz="1600" dirty="0" err="1" smtClean="0"/>
              <a:t>wifi</a:t>
            </a:r>
            <a:r>
              <a:rPr lang="en-US" sz="1600" dirty="0" smtClean="0"/>
              <a:t> router, observe “Default Gateway” is northing but the IP address of the Router. Or device which takes you to the next n</a:t>
            </a:r>
            <a:r>
              <a:rPr lang="en-US" sz="1200" dirty="0" smtClean="0"/>
              <a:t>etwork</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03811" name="Picture 3"/>
          <p:cNvPicPr>
            <a:picLocks noChangeAspect="1" noChangeArrowheads="1"/>
          </p:cNvPicPr>
          <p:nvPr/>
        </p:nvPicPr>
        <p:blipFill>
          <a:blip r:embed="rId2"/>
          <a:srcRect/>
          <a:stretch>
            <a:fillRect/>
          </a:stretch>
        </p:blipFill>
        <p:spPr bwMode="auto">
          <a:xfrm>
            <a:off x="762000" y="4600575"/>
            <a:ext cx="6819900" cy="225742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1600" dirty="0" smtClean="0"/>
              <a:t>So, I have a router and it has a leased line of beam, my network goes into the beams network and from there it goes wherever I want, to see that, there is an interesting command – “</a:t>
            </a:r>
            <a:r>
              <a:rPr lang="en-US" sz="1600" dirty="0" err="1" smtClean="0"/>
              <a:t>tracert</a:t>
            </a:r>
            <a:r>
              <a:rPr lang="en-US" sz="1600" dirty="0" smtClean="0"/>
              <a:t> google.com”</a:t>
            </a:r>
          </a:p>
          <a:p>
            <a:r>
              <a:rPr lang="en-US" sz="1600" dirty="0" smtClean="0"/>
              <a:t>So, we have typically 8 devices/networks it takes to connect to Google. This is called as hopping, you hop across different networks to reach the destination.</a:t>
            </a:r>
          </a:p>
          <a:p>
            <a:r>
              <a:rPr lang="en-US" sz="1600" dirty="0" smtClean="0"/>
              <a:t>Search in Google – “my </a:t>
            </a:r>
            <a:r>
              <a:rPr lang="en-US" sz="1600" dirty="0" err="1" smtClean="0"/>
              <a:t>ip</a:t>
            </a:r>
            <a:r>
              <a:rPr lang="en-US" sz="1600" dirty="0" smtClean="0"/>
              <a:t> address” -&gt; this is the public IP address of the beam/</a:t>
            </a:r>
            <a:r>
              <a:rPr lang="en-US" sz="1600" dirty="0" err="1" smtClean="0"/>
              <a:t>wifi</a:t>
            </a:r>
            <a:r>
              <a:rPr lang="en-US" sz="1600" dirty="0" smtClean="0"/>
              <a:t> router and not your device public </a:t>
            </a:r>
            <a:r>
              <a:rPr lang="en-US" sz="1600" dirty="0" err="1" smtClean="0"/>
              <a:t>Ip</a:t>
            </a:r>
            <a:r>
              <a:rPr lang="en-US" sz="1600" dirty="0" smtClean="0"/>
              <a:t> address.</a:t>
            </a:r>
          </a:p>
          <a:p>
            <a:r>
              <a:rPr lang="en-US" sz="1600" dirty="0" smtClean="0"/>
              <a:t>Router – routing is a concept which takes our packet from one network to another. Normally our packet will not be able to travel into different network. I can travel in local network.</a:t>
            </a:r>
            <a:endParaRPr lang="en-US" sz="1600" dirty="0"/>
          </a:p>
        </p:txBody>
      </p:sp>
      <p:pic>
        <p:nvPicPr>
          <p:cNvPr id="504834" name="Picture 2"/>
          <p:cNvPicPr>
            <a:picLocks noChangeAspect="1" noChangeArrowheads="1"/>
          </p:cNvPicPr>
          <p:nvPr/>
        </p:nvPicPr>
        <p:blipFill>
          <a:blip r:embed="rId2"/>
          <a:srcRect/>
          <a:stretch>
            <a:fillRect/>
          </a:stretch>
        </p:blipFill>
        <p:spPr bwMode="auto">
          <a:xfrm>
            <a:off x="4514936" y="4876800"/>
            <a:ext cx="4629064" cy="1743075"/>
          </a:xfrm>
          <a:prstGeom prst="rect">
            <a:avLst/>
          </a:prstGeom>
          <a:noFill/>
          <a:ln w="9525">
            <a:noFill/>
            <a:miter lim="800000"/>
            <a:headEnd/>
            <a:tailEnd/>
          </a:ln>
          <a:effectLst/>
        </p:spPr>
      </p:pic>
      <p:pic>
        <p:nvPicPr>
          <p:cNvPr id="504835" name="Picture 3"/>
          <p:cNvPicPr>
            <a:picLocks noChangeAspect="1" noChangeArrowheads="1"/>
          </p:cNvPicPr>
          <p:nvPr/>
        </p:nvPicPr>
        <p:blipFill>
          <a:blip r:embed="rId3"/>
          <a:srcRect r="3571" b="20588"/>
          <a:stretch>
            <a:fillRect/>
          </a:stretch>
        </p:blipFill>
        <p:spPr bwMode="auto">
          <a:xfrm>
            <a:off x="152400" y="4648200"/>
            <a:ext cx="4114800" cy="20574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62500" lnSpcReduction="20000"/>
          </a:bodyPr>
          <a:lstStyle/>
          <a:p>
            <a:r>
              <a:rPr lang="en-US" dirty="0" smtClean="0"/>
              <a:t>Why do you think internet has been designed? Or root cause of designing internet?</a:t>
            </a:r>
          </a:p>
          <a:p>
            <a:pPr lvl="1"/>
            <a:r>
              <a:rPr lang="en-US" dirty="0" smtClean="0"/>
              <a:t>To connect to multiple networks.</a:t>
            </a:r>
          </a:p>
          <a:p>
            <a:r>
              <a:rPr lang="en-US" dirty="0" smtClean="0"/>
              <a:t>This was invented by American military, let’s discuss about the use case:</a:t>
            </a:r>
          </a:p>
          <a:p>
            <a:pPr lvl="1"/>
            <a:r>
              <a:rPr lang="en-US" dirty="0" smtClean="0"/>
              <a:t>Initially to our knowledge network is fixed, if you speak about telephone network it is fixed wire(one line from Hyderabad to Vijayawada – through which all the network data will be going).</a:t>
            </a:r>
          </a:p>
          <a:p>
            <a:pPr lvl="1"/>
            <a:r>
              <a:rPr lang="en-US" dirty="0" smtClean="0"/>
              <a:t>There is one head quarters in US and they have different military camps, to which fixed lines are connected, if any of the camp has been blasted, the network will be down. So, they didn’t wanted this, even if one of the center is down, they wanted the network to continue, what they though is rather than having fixed network, they thought of having dynamic.</a:t>
            </a:r>
          </a:p>
          <a:p>
            <a:pPr lvl="1"/>
            <a:r>
              <a:rPr lang="en-US" dirty="0" smtClean="0"/>
              <a:t>What happens in the internet, whenever you ask it route itself to the destination, every time the routing might not be through the same path. That’s how it has given birth to routing, hopping …etc, that’s how internet basically works.</a:t>
            </a:r>
          </a:p>
          <a:p>
            <a:pPr lvl="1"/>
            <a:r>
              <a:rPr lang="en-US" dirty="0" smtClean="0"/>
              <a:t>That’s how things started working dynamic, but this has some troubles also, what hackers do, they safely connect to one location, they listen through all of the data and use their encrypting skills to basically get through.	This is the loop hole in this methodology.</a:t>
            </a:r>
          </a:p>
          <a:p>
            <a:pPr lvl="1"/>
            <a:r>
              <a:rPr lang="en-US" dirty="0" smtClean="0"/>
              <a:t>All of the communication in the internet was HTTP, http is plain text communication, so what they have done is they have built a cabling around it, where all of the data which is transmitted is encrypted, so Https is used to encrypt the data and sent, the person who wants will decrypt it and read it.</a:t>
            </a:r>
          </a:p>
          <a:p>
            <a:endParaRPr lang="en-US" dirty="0" smtClean="0"/>
          </a:p>
          <a:p>
            <a:endParaRPr lang="en-US" dirty="0" smtClean="0"/>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head quarters and military camps</a:t>
            </a:r>
            <a:endParaRPr lang="en-US" dirty="0"/>
          </a:p>
        </p:txBody>
      </p:sp>
      <p:sp>
        <p:nvSpPr>
          <p:cNvPr id="3" name="Content Placeholder 2"/>
          <p:cNvSpPr>
            <a:spLocks noGrp="1"/>
          </p:cNvSpPr>
          <p:nvPr>
            <p:ph sz="quarter" idx="1"/>
          </p:nvPr>
        </p:nvSpPr>
        <p:spPr/>
        <p:txBody>
          <a:bodyPr/>
          <a:lstStyle/>
          <a:p>
            <a:endParaRPr lang="en-US"/>
          </a:p>
        </p:txBody>
      </p:sp>
      <p:pic>
        <p:nvPicPr>
          <p:cNvPr id="505858" name="Picture 2"/>
          <p:cNvPicPr>
            <a:picLocks noChangeAspect="1" noChangeArrowheads="1"/>
          </p:cNvPicPr>
          <p:nvPr/>
        </p:nvPicPr>
        <p:blipFill>
          <a:blip r:embed="rId2"/>
          <a:srcRect/>
          <a:stretch>
            <a:fillRect/>
          </a:stretch>
        </p:blipFill>
        <p:spPr bwMode="auto">
          <a:xfrm>
            <a:off x="381000" y="1600200"/>
            <a:ext cx="7837740" cy="50292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Https – Security - cabling</a:t>
            </a:r>
            <a:endParaRPr lang="en-US" dirty="0"/>
          </a:p>
        </p:txBody>
      </p:sp>
      <p:sp>
        <p:nvSpPr>
          <p:cNvPr id="3" name="Content Placeholder 2"/>
          <p:cNvSpPr>
            <a:spLocks noGrp="1"/>
          </p:cNvSpPr>
          <p:nvPr>
            <p:ph sz="quarter" idx="1"/>
          </p:nvPr>
        </p:nvSpPr>
        <p:spPr/>
        <p:txBody>
          <a:bodyPr/>
          <a:lstStyle/>
          <a:p>
            <a:r>
              <a:rPr lang="en-US" dirty="0" smtClean="0"/>
              <a:t>We call it as certificate security and key based security, on the wire this is what happens, </a:t>
            </a:r>
            <a:endParaRPr lang="en-US" dirty="0"/>
          </a:p>
        </p:txBody>
      </p:sp>
      <p:pic>
        <p:nvPicPr>
          <p:cNvPr id="506882" name="Picture 2"/>
          <p:cNvPicPr>
            <a:picLocks noChangeAspect="1" noChangeArrowheads="1"/>
          </p:cNvPicPr>
          <p:nvPr/>
        </p:nvPicPr>
        <p:blipFill>
          <a:blip r:embed="rId2"/>
          <a:srcRect/>
          <a:stretch>
            <a:fillRect/>
          </a:stretch>
        </p:blipFill>
        <p:spPr bwMode="auto">
          <a:xfrm>
            <a:off x="381000" y="2933663"/>
            <a:ext cx="7239001" cy="3924337"/>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20000"/>
          </a:bodyPr>
          <a:lstStyle/>
          <a:p>
            <a:r>
              <a:rPr lang="en-US" dirty="0" smtClean="0"/>
              <a:t>Let’s say I want 30 machines in the network, Here in the IP address we have 192.168.2.1(4 digits), each digit has 8 bits of data, and a bit can carry 0 &amp; 1, so totally we can carry 2^8(256) and you cannot carry all 0.0.0.0 zeros, because it is used for default gateway’s and you cannot carry all 1’s, because that is used for broadcasting, so 2^8 – 2(254 devices which you can connect)</a:t>
            </a:r>
          </a:p>
          <a:p>
            <a:r>
              <a:rPr lang="en-US" dirty="0" smtClean="0"/>
              <a:t>We were thinking the network as decimals, 192.168.0.10 - With in the network if you are creating another network, this concept is called sub netting/sub network. But the problem with this was you were unnecessarily wasting the IP address.</a:t>
            </a:r>
          </a:p>
          <a:p>
            <a:r>
              <a:rPr lang="en-US" dirty="0" smtClean="0"/>
              <a:t>So what they had come up with some other binary scheming called as CIDR, what CIDR does is rather than thinking of IP address as a decimal number, it thinks as a binary number.	</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This is </a:t>
            </a:r>
            <a:r>
              <a:rPr lang="en-US" dirty="0" err="1" smtClean="0"/>
              <a:t>subnetting</a:t>
            </a:r>
            <a:r>
              <a:rPr lang="en-US" dirty="0" smtClean="0"/>
              <a:t>, Network engineer team does this</a:t>
            </a:r>
            <a:endParaRPr lang="en-US" dirty="0"/>
          </a:p>
        </p:txBody>
      </p:sp>
      <p:sp>
        <p:nvSpPr>
          <p:cNvPr id="3" name="Content Placeholder 2"/>
          <p:cNvSpPr>
            <a:spLocks noGrp="1"/>
          </p:cNvSpPr>
          <p:nvPr>
            <p:ph sz="quarter" idx="1"/>
          </p:nvPr>
        </p:nvSpPr>
        <p:spPr/>
        <p:txBody>
          <a:bodyPr>
            <a:normAutofit fontScale="92500"/>
          </a:bodyPr>
          <a:lstStyle/>
          <a:p>
            <a:r>
              <a:rPr lang="en-US" dirty="0" smtClean="0"/>
              <a:t>X.X.X.X -&gt; each digit is of 8 bits, each bit can be 0/1. it cannot have all 0’s or 1’s.</a:t>
            </a:r>
          </a:p>
          <a:p>
            <a:r>
              <a:rPr lang="en-US" dirty="0" smtClean="0"/>
              <a:t>CIDR – Binary – 192.168.0.10 = 32 bits.</a:t>
            </a:r>
          </a:p>
          <a:p>
            <a:r>
              <a:rPr lang="en-US" dirty="0" smtClean="0"/>
              <a:t>192.168.0.10/24 -&gt; left with 8 bits, so 2^8 – 2 = 254, so this CIDR can connect with 254 devices.</a:t>
            </a:r>
          </a:p>
          <a:p>
            <a:r>
              <a:rPr lang="en-US" dirty="0" smtClean="0"/>
              <a:t>192.168.0.10/28 -&gt; left with 4 bits, so 2^4 – 2 = 14, so this network is capable of connecting to 14 devices.</a:t>
            </a:r>
          </a:p>
          <a:p>
            <a:r>
              <a:rPr lang="en-US" dirty="0" smtClean="0"/>
              <a:t>10.0.0.0/8 -&gt; left with 24 bits, so 2^24 – 2 = , so this network is capable of connecting to 14 devices.</a:t>
            </a:r>
          </a:p>
          <a:p>
            <a:endParaRPr lang="en-US" dirty="0" smtClean="0"/>
          </a:p>
          <a:p>
            <a:r>
              <a:rPr lang="en-US" dirty="0" smtClean="0"/>
              <a:t>Now, we can restrict your IP address to nearest possible numbers.</a:t>
            </a:r>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we get the IP address to VM/</a:t>
            </a:r>
            <a:r>
              <a:rPr lang="en-US" dirty="0" err="1" smtClean="0"/>
              <a:t>docker</a:t>
            </a:r>
            <a:endParaRPr lang="en-US" dirty="0"/>
          </a:p>
        </p:txBody>
      </p:sp>
      <p:sp>
        <p:nvSpPr>
          <p:cNvPr id="3" name="Content Placeholder 2"/>
          <p:cNvSpPr>
            <a:spLocks noGrp="1"/>
          </p:cNvSpPr>
          <p:nvPr>
            <p:ph sz="quarter" idx="1"/>
          </p:nvPr>
        </p:nvSpPr>
        <p:spPr/>
        <p:txBody>
          <a:bodyPr>
            <a:normAutofit/>
          </a:bodyPr>
          <a:lstStyle/>
          <a:p>
            <a:r>
              <a:rPr lang="en-US" sz="1400" dirty="0" smtClean="0"/>
              <a:t>In Windows we call this concept as NAT, and in Linux we call this concept as Bridge, which establish the communication between the host and containers.</a:t>
            </a:r>
          </a:p>
          <a:p>
            <a:r>
              <a:rPr lang="en-US" sz="1400" dirty="0" smtClean="0"/>
              <a:t>Click on “Change adopter settings” under control panel - Actual adopters which are functional - “local Area Connection” and “Wireless Network Connection”(physical in nature). And when we install Virtual box, we get virtual adapters(these are called as soft adopters).</a:t>
            </a:r>
          </a:p>
          <a:p>
            <a:r>
              <a:rPr lang="en-US" sz="1400" dirty="0" smtClean="0"/>
              <a:t>So </a:t>
            </a:r>
            <a:r>
              <a:rPr lang="en-US" sz="1400" dirty="0" err="1" smtClean="0"/>
              <a:t>Docker</a:t>
            </a:r>
            <a:r>
              <a:rPr lang="en-US" sz="1400" dirty="0" smtClean="0"/>
              <a:t> also creates some kind of soft adapters on the host machines, this soft adaptors tries to establish a communication (I have two containers in the same network and was able to ping them using their IP address), I was able to communicate from my machine to </a:t>
            </a:r>
            <a:r>
              <a:rPr lang="en-US" sz="1400" dirty="0" err="1" smtClean="0"/>
              <a:t>docker</a:t>
            </a:r>
            <a:r>
              <a:rPr lang="en-US" sz="1400" dirty="0" smtClean="0"/>
              <a:t> machine.</a:t>
            </a:r>
            <a:endParaRPr lang="en-US" sz="1400" dirty="0"/>
          </a:p>
        </p:txBody>
      </p:sp>
      <p:pic>
        <p:nvPicPr>
          <p:cNvPr id="507906" name="Picture 2"/>
          <p:cNvPicPr>
            <a:picLocks noChangeAspect="1" noChangeArrowheads="1"/>
          </p:cNvPicPr>
          <p:nvPr/>
        </p:nvPicPr>
        <p:blipFill>
          <a:blip r:embed="rId2"/>
          <a:srcRect/>
          <a:stretch>
            <a:fillRect/>
          </a:stretch>
        </p:blipFill>
        <p:spPr bwMode="auto">
          <a:xfrm>
            <a:off x="152400" y="4191000"/>
            <a:ext cx="8686800" cy="219075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Day 4:</a:t>
            </a:r>
          </a:p>
          <a:p>
            <a:pPr lvl="1"/>
            <a:r>
              <a:rPr lang="en-US" dirty="0" smtClean="0"/>
              <a:t>Exec - command</a:t>
            </a:r>
          </a:p>
          <a:p>
            <a:pPr lvl="1"/>
            <a:r>
              <a:rPr lang="en-US" dirty="0" err="1" smtClean="0"/>
              <a:t>Docker</a:t>
            </a:r>
            <a:r>
              <a:rPr lang="en-US" dirty="0" smtClean="0"/>
              <a:t> useful commands</a:t>
            </a:r>
          </a:p>
          <a:p>
            <a:pPr lvl="1"/>
            <a:r>
              <a:rPr lang="en-US" dirty="0" smtClean="0"/>
              <a:t>Build image without using existing image/image layers </a:t>
            </a:r>
          </a:p>
          <a:p>
            <a:pPr lvl="1"/>
            <a:r>
              <a:rPr lang="en-US" dirty="0" smtClean="0"/>
              <a:t>To copy a file to </a:t>
            </a:r>
            <a:r>
              <a:rPr lang="en-US" dirty="0" err="1" smtClean="0"/>
              <a:t>docker</a:t>
            </a:r>
            <a:r>
              <a:rPr lang="en-US" dirty="0" smtClean="0"/>
              <a:t> container from host machine</a:t>
            </a:r>
          </a:p>
          <a:p>
            <a:pPr lvl="1"/>
            <a:r>
              <a:rPr lang="en-US" dirty="0" err="1" smtClean="0"/>
              <a:t>Docker</a:t>
            </a:r>
            <a:r>
              <a:rPr lang="en-US" dirty="0" smtClean="0"/>
              <a:t> logs</a:t>
            </a:r>
          </a:p>
          <a:p>
            <a:pPr lvl="1"/>
            <a:r>
              <a:rPr lang="en-US" dirty="0" err="1" smtClean="0"/>
              <a:t>Docker</a:t>
            </a:r>
            <a:r>
              <a:rPr lang="en-US" dirty="0" smtClean="0"/>
              <a:t> Hub and real-time Project. </a:t>
            </a:r>
          </a:p>
          <a:p>
            <a:pPr lvl="1"/>
            <a:r>
              <a:rPr lang="en-US" dirty="0" smtClean="0"/>
              <a:t>Working with </a:t>
            </a:r>
            <a:r>
              <a:rPr lang="en-US" dirty="0" err="1" smtClean="0"/>
              <a:t>docker</a:t>
            </a:r>
            <a:r>
              <a:rPr lang="en-US" dirty="0" smtClean="0"/>
              <a:t>-hub  images</a:t>
            </a:r>
          </a:p>
          <a:p>
            <a:pPr lvl="1"/>
            <a:r>
              <a:rPr lang="en-US" dirty="0" smtClean="0"/>
              <a:t>Deleting all Images</a:t>
            </a:r>
          </a:p>
          <a:p>
            <a:pPr lvl="1"/>
            <a:r>
              <a:rPr lang="en-US" dirty="0" smtClean="0"/>
              <a:t>Deleting an Image</a:t>
            </a:r>
          </a:p>
          <a:p>
            <a:pPr lvl="1"/>
            <a:r>
              <a:rPr lang="en-US" dirty="0" smtClean="0"/>
              <a:t>Pushing custom images to </a:t>
            </a:r>
            <a:r>
              <a:rPr lang="en-US" dirty="0" err="1" smtClean="0"/>
              <a:t>docker</a:t>
            </a:r>
            <a:r>
              <a:rPr lang="en-US" dirty="0" smtClean="0"/>
              <a:t> repository</a:t>
            </a:r>
          </a:p>
          <a:p>
            <a:pPr lvl="1"/>
            <a:r>
              <a:rPr lang="en-US" dirty="0" smtClean="0"/>
              <a:t>Searching </a:t>
            </a:r>
            <a:r>
              <a:rPr lang="en-US" dirty="0" err="1" smtClean="0"/>
              <a:t>docker</a:t>
            </a:r>
            <a:r>
              <a:rPr lang="en-US" dirty="0" smtClean="0"/>
              <a:t> images in </a:t>
            </a:r>
            <a:r>
              <a:rPr lang="en-US" dirty="0" err="1" smtClean="0"/>
              <a:t>docker</a:t>
            </a:r>
            <a:r>
              <a:rPr lang="en-US" dirty="0" smtClean="0"/>
              <a:t> hub</a:t>
            </a:r>
          </a:p>
          <a:p>
            <a:pPr lvl="1"/>
            <a:r>
              <a:rPr lang="en-US" dirty="0" smtClean="0"/>
              <a:t>Pulling the images</a:t>
            </a:r>
          </a:p>
          <a:p>
            <a:pPr lvl="1"/>
            <a:r>
              <a:rPr lang="en-US" dirty="0" err="1" smtClean="0"/>
              <a:t>Docker</a:t>
            </a:r>
            <a:r>
              <a:rPr lang="en-US" dirty="0" smtClean="0"/>
              <a:t> </a:t>
            </a:r>
            <a:r>
              <a:rPr lang="en-US" dirty="0" err="1" smtClean="0"/>
              <a:t>Benifits</a:t>
            </a:r>
            <a:endParaRPr lang="en-US" dirty="0" smtClean="0"/>
          </a:p>
          <a:p>
            <a:pPr lvl="1"/>
            <a:r>
              <a:rPr lang="en-US" dirty="0" smtClean="0"/>
              <a:t>Real time project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So by default whatever </a:t>
            </a:r>
            <a:r>
              <a:rPr lang="en-US" dirty="0" err="1" smtClean="0"/>
              <a:t>contianers</a:t>
            </a:r>
            <a:r>
              <a:rPr lang="en-US" dirty="0" smtClean="0"/>
              <a:t> that we create using the RUN command, all of them are launched by default bridge created by installation of </a:t>
            </a:r>
            <a:r>
              <a:rPr lang="en-US" dirty="0" err="1" smtClean="0"/>
              <a:t>docker</a:t>
            </a:r>
            <a:r>
              <a:rPr lang="en-US" dirty="0" smtClean="0"/>
              <a:t> called as “</a:t>
            </a:r>
            <a:r>
              <a:rPr lang="en-US" dirty="0" err="1" smtClean="0"/>
              <a:t>Docker</a:t>
            </a:r>
            <a:r>
              <a:rPr lang="en-US" dirty="0" smtClean="0"/>
              <a:t> Zero”</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Networking</a:t>
            </a:r>
            <a:endParaRPr lang="en-US" dirty="0"/>
          </a:p>
        </p:txBody>
      </p:sp>
      <p:sp>
        <p:nvSpPr>
          <p:cNvPr id="3" name="Content Placeholder 2"/>
          <p:cNvSpPr>
            <a:spLocks noGrp="1"/>
          </p:cNvSpPr>
          <p:nvPr>
            <p:ph sz="quarter" idx="1"/>
          </p:nvPr>
        </p:nvSpPr>
        <p:spPr/>
        <p:txBody>
          <a:bodyPr>
            <a:normAutofit/>
          </a:bodyPr>
          <a:lstStyle/>
          <a:p>
            <a:r>
              <a:rPr lang="en-US" sz="1400" dirty="0" err="1" smtClean="0"/>
              <a:t>Docker</a:t>
            </a:r>
            <a:r>
              <a:rPr lang="en-US" sz="1400" dirty="0" smtClean="0"/>
              <a:t> was heavily working on containerization aspect and networking was on least priority. Then they have acquired a  company called “</a:t>
            </a:r>
            <a:r>
              <a:rPr lang="en-US" sz="1400" b="1" dirty="0" err="1" smtClean="0"/>
              <a:t>SoftPlay</a:t>
            </a:r>
            <a:r>
              <a:rPr lang="en-US" sz="1400" b="1" dirty="0" smtClean="0"/>
              <a:t>”, </a:t>
            </a:r>
            <a:r>
              <a:rPr lang="en-US" sz="1400" dirty="0" smtClean="0"/>
              <a:t>these were the guys who were working on the </a:t>
            </a:r>
            <a:r>
              <a:rPr lang="en-US" sz="1400" dirty="0" err="1" smtClean="0"/>
              <a:t>docker</a:t>
            </a:r>
            <a:r>
              <a:rPr lang="en-US" sz="1400" dirty="0" smtClean="0"/>
              <a:t> Networking before they got merged. After these guys joined </a:t>
            </a:r>
            <a:r>
              <a:rPr lang="en-US" sz="1400" dirty="0" err="1" smtClean="0"/>
              <a:t>Docker</a:t>
            </a:r>
            <a:r>
              <a:rPr lang="en-US" sz="1400" dirty="0" smtClean="0"/>
              <a:t>, networking became stronger, so from 1.12 </a:t>
            </a:r>
            <a:r>
              <a:rPr lang="en-US" sz="1400" dirty="0" err="1" smtClean="0"/>
              <a:t>docker</a:t>
            </a:r>
            <a:r>
              <a:rPr lang="en-US" sz="1400" dirty="0" smtClean="0"/>
              <a:t> Network is consistent now. Before that you </a:t>
            </a:r>
            <a:r>
              <a:rPr lang="en-US" sz="1400" dirty="0" err="1" smtClean="0"/>
              <a:t>docker</a:t>
            </a:r>
            <a:r>
              <a:rPr lang="en-US" sz="1400" dirty="0" smtClean="0"/>
              <a:t> network was part of </a:t>
            </a:r>
            <a:r>
              <a:rPr lang="en-US" sz="1400" dirty="0" err="1" smtClean="0"/>
              <a:t>Libcontainer</a:t>
            </a:r>
            <a:r>
              <a:rPr lang="en-US" sz="1400" dirty="0" smtClean="0"/>
              <a:t>/</a:t>
            </a:r>
            <a:r>
              <a:rPr lang="en-US" sz="1400" dirty="0" err="1" smtClean="0"/>
              <a:t>docker</a:t>
            </a:r>
            <a:r>
              <a:rPr lang="en-US" sz="1400" dirty="0" smtClean="0"/>
              <a:t> Engine. Now they have separated out and we have all together different code base for networking which we call it as “</a:t>
            </a:r>
            <a:r>
              <a:rPr lang="en-US" sz="1400" dirty="0" err="1" smtClean="0"/>
              <a:t>LibNetworking</a:t>
            </a:r>
            <a:r>
              <a:rPr lang="en-US" sz="1400" dirty="0" smtClean="0"/>
              <a:t>”</a:t>
            </a:r>
          </a:p>
          <a:p>
            <a:r>
              <a:rPr lang="en-US" sz="1400" dirty="0" err="1" smtClean="0"/>
              <a:t>Vmware</a:t>
            </a:r>
            <a:r>
              <a:rPr lang="en-US" sz="1400" dirty="0" smtClean="0"/>
              <a:t> was also not good in networking, after acquiring EAS come in, networking has become rich.</a:t>
            </a:r>
            <a:endParaRPr lang="en-US" sz="1400" dirty="0"/>
          </a:p>
        </p:txBody>
      </p:sp>
      <p:pic>
        <p:nvPicPr>
          <p:cNvPr id="4" name="Picture 2"/>
          <p:cNvPicPr>
            <a:picLocks noChangeAspect="1" noChangeArrowheads="1"/>
          </p:cNvPicPr>
          <p:nvPr/>
        </p:nvPicPr>
        <p:blipFill>
          <a:blip r:embed="rId2"/>
          <a:srcRect/>
          <a:stretch>
            <a:fillRect/>
          </a:stretch>
        </p:blipFill>
        <p:spPr bwMode="auto">
          <a:xfrm>
            <a:off x="152400" y="3910012"/>
            <a:ext cx="8153400" cy="2947988"/>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try to understand each one of them</a:t>
            </a:r>
            <a:endParaRPr lang="en-US" dirty="0"/>
          </a:p>
        </p:txBody>
      </p:sp>
      <p:sp>
        <p:nvSpPr>
          <p:cNvPr id="3" name="Content Placeholder 2"/>
          <p:cNvSpPr>
            <a:spLocks noGrp="1"/>
          </p:cNvSpPr>
          <p:nvPr>
            <p:ph sz="quarter" idx="1"/>
          </p:nvPr>
        </p:nvSpPr>
        <p:spPr/>
        <p:txBody>
          <a:bodyPr/>
          <a:lstStyle/>
          <a:p>
            <a:r>
              <a:rPr lang="en-US" sz="1200" b="1" dirty="0" smtClean="0"/>
              <a:t>CNM(Container Network Model) </a:t>
            </a:r>
            <a:r>
              <a:rPr lang="en-US" sz="1200" dirty="0" smtClean="0"/>
              <a:t>– is a kind of requirements document/not software. This is where all of the network specifications are designed(basically this tells what has to be done – This is been created/proposed by </a:t>
            </a:r>
            <a:r>
              <a:rPr lang="en-US" sz="1200" dirty="0" err="1" smtClean="0"/>
              <a:t>Docker</a:t>
            </a:r>
            <a:r>
              <a:rPr lang="en-US" sz="1200" dirty="0" smtClean="0"/>
              <a:t> Inc). </a:t>
            </a:r>
          </a:p>
          <a:p>
            <a:pPr lvl="1"/>
            <a:r>
              <a:rPr lang="en-US" sz="1200" dirty="0" smtClean="0"/>
              <a:t>It is present in GIT hub and we all can read through it(it specifies what </a:t>
            </a:r>
            <a:r>
              <a:rPr lang="en-US" sz="1200" dirty="0" err="1" smtClean="0"/>
              <a:t>Docker</a:t>
            </a:r>
            <a:r>
              <a:rPr lang="en-US" sz="1200" dirty="0" smtClean="0"/>
              <a:t> networking has to do)</a:t>
            </a:r>
          </a:p>
          <a:p>
            <a:r>
              <a:rPr lang="en-US" sz="1400" b="1" dirty="0" err="1" smtClean="0"/>
              <a:t>Libnetwork</a:t>
            </a:r>
            <a:r>
              <a:rPr lang="en-US" sz="1400" dirty="0" smtClean="0"/>
              <a:t>: Northing but implementation of CNM.(e.g. an application created out of CNM document)</a:t>
            </a:r>
          </a:p>
          <a:p>
            <a:r>
              <a:rPr lang="en-US" sz="1400" b="1" dirty="0" smtClean="0"/>
              <a:t>Drivers</a:t>
            </a:r>
            <a:r>
              <a:rPr lang="en-US" sz="1400" dirty="0" smtClean="0"/>
              <a:t>: This is specific to Networking detail(</a:t>
            </a:r>
            <a:r>
              <a:rPr lang="en-US" sz="1400" dirty="0" err="1" smtClean="0"/>
              <a:t>e.g</a:t>
            </a:r>
            <a:r>
              <a:rPr lang="en-US" sz="1400" dirty="0" smtClean="0"/>
              <a:t> what is the network which I want to connect to – is it between host and container (or) container to container (or) containers present in different networks). If you talk about networks – we have single host and multi host networks, the driver for single host and multi host cannot be same. So these guys had developed independent drivers for this( like windows has NAT and Linux has Bridge), all these has developed in a language called GO.</a:t>
            </a:r>
            <a:endParaRPr lang="en-US" sz="1600" dirty="0" smtClean="0"/>
          </a:p>
          <a:p>
            <a:endParaRPr lang="en-US" dirty="0"/>
          </a:p>
        </p:txBody>
      </p:sp>
      <p:pic>
        <p:nvPicPr>
          <p:cNvPr id="509954" name="Picture 2"/>
          <p:cNvPicPr>
            <a:picLocks noChangeAspect="1" noChangeArrowheads="1"/>
          </p:cNvPicPr>
          <p:nvPr/>
        </p:nvPicPr>
        <p:blipFill>
          <a:blip r:embed="rId2"/>
          <a:srcRect/>
          <a:stretch>
            <a:fillRect/>
          </a:stretch>
        </p:blipFill>
        <p:spPr bwMode="auto">
          <a:xfrm>
            <a:off x="228600" y="4719637"/>
            <a:ext cx="8591653" cy="213836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CNM VS CNI</a:t>
            </a:r>
            <a:endParaRPr lang="en-US" dirty="0"/>
          </a:p>
        </p:txBody>
      </p:sp>
      <p:sp>
        <p:nvSpPr>
          <p:cNvPr id="3" name="Content Placeholder 2"/>
          <p:cNvSpPr>
            <a:spLocks noGrp="1"/>
          </p:cNvSpPr>
          <p:nvPr>
            <p:ph sz="quarter" idx="1"/>
          </p:nvPr>
        </p:nvSpPr>
        <p:spPr/>
        <p:txBody>
          <a:bodyPr/>
          <a:lstStyle/>
          <a:p>
            <a:r>
              <a:rPr lang="en-US" dirty="0" smtClean="0"/>
              <a:t>CNM has competition in the form of CNI(Container Network Interface) document.</a:t>
            </a:r>
          </a:p>
          <a:p>
            <a:r>
              <a:rPr lang="en-US" dirty="0" err="1" smtClean="0"/>
              <a:t>Docker</a:t>
            </a:r>
            <a:r>
              <a:rPr lang="en-US" dirty="0" smtClean="0"/>
              <a:t> Swarm primarily relies on CNM.</a:t>
            </a:r>
          </a:p>
          <a:p>
            <a:r>
              <a:rPr lang="en-US" dirty="0" err="1" smtClean="0"/>
              <a:t>Kubernetes</a:t>
            </a:r>
            <a:r>
              <a:rPr lang="en-US" dirty="0" smtClean="0"/>
              <a:t> relies on CNI. It has different terminologies here, because requirement/specification document is different.	</a:t>
            </a:r>
            <a:endParaRPr lang="en-US" dirty="0"/>
          </a:p>
        </p:txBody>
      </p:sp>
      <p:pic>
        <p:nvPicPr>
          <p:cNvPr id="510978" name="Picture 2"/>
          <p:cNvPicPr>
            <a:picLocks noChangeAspect="1" noChangeArrowheads="1"/>
          </p:cNvPicPr>
          <p:nvPr/>
        </p:nvPicPr>
        <p:blipFill>
          <a:blip r:embed="rId2"/>
          <a:srcRect l="6124" t="49383" r="2775" b="6173"/>
          <a:stretch>
            <a:fillRect/>
          </a:stretch>
        </p:blipFill>
        <p:spPr bwMode="auto">
          <a:xfrm>
            <a:off x="609600" y="5181600"/>
            <a:ext cx="9067800" cy="13716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r>
              <a:rPr lang="en-US" sz="1200" dirty="0" smtClean="0"/>
              <a:t>These are the three major things in CNM.</a:t>
            </a:r>
          </a:p>
          <a:p>
            <a:r>
              <a:rPr lang="en-US" sz="1200" b="1" dirty="0" smtClean="0"/>
              <a:t>Endpoint </a:t>
            </a:r>
            <a:r>
              <a:rPr lang="en-US" sz="1200" dirty="0" smtClean="0"/>
              <a:t>– is northing but the adaptor which we have seen “Local Area Network”, in </a:t>
            </a:r>
            <a:r>
              <a:rPr lang="en-US" sz="1200" dirty="0" err="1" smtClean="0"/>
              <a:t>linux</a:t>
            </a:r>
            <a:r>
              <a:rPr lang="en-US" sz="1200" dirty="0" smtClean="0"/>
              <a:t> we have eth0 and eth1</a:t>
            </a:r>
            <a:r>
              <a:rPr lang="en-US" sz="2000" dirty="0" smtClean="0"/>
              <a:t>.</a:t>
            </a:r>
            <a:endParaRPr lang="en-US" sz="1400" dirty="0" smtClean="0"/>
          </a:p>
          <a:p>
            <a:r>
              <a:rPr lang="en-US" sz="1400" b="1" dirty="0" smtClean="0"/>
              <a:t>Sandbox: </a:t>
            </a:r>
            <a:r>
              <a:rPr lang="en-US" sz="1400" dirty="0" smtClean="0"/>
              <a:t>TO its core, it is northing but a network namespace. This area contains full stack implementation of network and it has isolated stuff.</a:t>
            </a:r>
          </a:p>
          <a:p>
            <a:pPr lvl="1"/>
            <a:r>
              <a:rPr lang="en-US" sz="1200" dirty="0" smtClean="0"/>
              <a:t>Namespace is something which enables </a:t>
            </a:r>
            <a:r>
              <a:rPr lang="en-US" sz="1200" dirty="0" err="1" smtClean="0"/>
              <a:t>docker</a:t>
            </a:r>
            <a:r>
              <a:rPr lang="en-US" sz="1200" dirty="0" smtClean="0"/>
              <a:t> to be lean, In windows we don’t have namespace or </a:t>
            </a:r>
            <a:r>
              <a:rPr lang="en-US" sz="1200" dirty="0" err="1" smtClean="0"/>
              <a:t>equalent</a:t>
            </a:r>
            <a:r>
              <a:rPr lang="en-US" sz="1200" dirty="0" smtClean="0"/>
              <a:t> concept of namespace, like in </a:t>
            </a:r>
            <a:r>
              <a:rPr lang="en-US" sz="1200" dirty="0" err="1" smtClean="0"/>
              <a:t>linux</a:t>
            </a:r>
            <a:r>
              <a:rPr lang="en-US" sz="1200" dirty="0" smtClean="0"/>
              <a:t> we have namespace. So to keep common name to both environments, we call it as a Sandbox.</a:t>
            </a:r>
          </a:p>
          <a:p>
            <a:r>
              <a:rPr lang="en-US" sz="1100" b="1" dirty="0" smtClean="0"/>
              <a:t>Network </a:t>
            </a:r>
            <a:r>
              <a:rPr lang="en-US" sz="1100" dirty="0" smtClean="0"/>
              <a:t>– this is something which we want to create or you can call it as connected endpoints.</a:t>
            </a:r>
          </a:p>
          <a:p>
            <a:r>
              <a:rPr lang="en-US" sz="1100" dirty="0" smtClean="0"/>
              <a:t>All of your container network models will be around it – sandbox, endpoints and networks</a:t>
            </a:r>
            <a:endParaRPr lang="en-US" sz="1400" dirty="0"/>
          </a:p>
        </p:txBody>
      </p:sp>
      <p:pic>
        <p:nvPicPr>
          <p:cNvPr id="512002" name="Picture 2"/>
          <p:cNvPicPr>
            <a:picLocks noChangeAspect="1" noChangeArrowheads="1"/>
          </p:cNvPicPr>
          <p:nvPr/>
        </p:nvPicPr>
        <p:blipFill>
          <a:blip r:embed="rId2"/>
          <a:srcRect/>
          <a:stretch>
            <a:fillRect/>
          </a:stretch>
        </p:blipFill>
        <p:spPr bwMode="auto">
          <a:xfrm>
            <a:off x="457200" y="4419600"/>
            <a:ext cx="7543800" cy="2298546"/>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3026" name="Picture 2"/>
          <p:cNvPicPr>
            <a:picLocks noChangeAspect="1" noChangeArrowheads="1"/>
          </p:cNvPicPr>
          <p:nvPr/>
        </p:nvPicPr>
        <p:blipFill>
          <a:blip r:embed="rId2"/>
          <a:srcRect/>
          <a:stretch>
            <a:fillRect/>
          </a:stretch>
        </p:blipFill>
        <p:spPr bwMode="auto">
          <a:xfrm>
            <a:off x="1" y="1395913"/>
            <a:ext cx="8915400" cy="5014412"/>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lstStyle/>
          <a:p>
            <a:r>
              <a:rPr lang="en-US" dirty="0" smtClean="0"/>
              <a:t>Your machine becomes a sandbox – where your driver is plugged into, and we would be connecting to networks.</a:t>
            </a:r>
          </a:p>
          <a:p>
            <a:r>
              <a:rPr lang="en-US" dirty="0" err="1" smtClean="0"/>
              <a:t>Libnetworks</a:t>
            </a:r>
            <a:r>
              <a:rPr lang="en-US" dirty="0" smtClean="0"/>
              <a:t> – implementation of all of CNM.</a:t>
            </a:r>
          </a:p>
          <a:p>
            <a:r>
              <a:rPr lang="en-US" dirty="0" smtClean="0"/>
              <a:t>Drivers – (which does specific networking) - Are networking specific details, you cannot have same network driver every where or you cannot give a network driver which works every where. That’s why we have different networking drivers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is what we need to create</a:t>
            </a:r>
            <a:endParaRPr lang="en-US" dirty="0"/>
          </a:p>
        </p:txBody>
      </p:sp>
      <p:sp>
        <p:nvSpPr>
          <p:cNvPr id="3" name="Content Placeholder 2"/>
          <p:cNvSpPr>
            <a:spLocks noGrp="1"/>
          </p:cNvSpPr>
          <p:nvPr>
            <p:ph sz="quarter" idx="1"/>
          </p:nvPr>
        </p:nvSpPr>
        <p:spPr/>
        <p:txBody>
          <a:bodyPr>
            <a:normAutofit/>
          </a:bodyPr>
          <a:lstStyle/>
          <a:p>
            <a:r>
              <a:rPr lang="en-US" sz="1600" dirty="0" smtClean="0"/>
              <a:t>For example, if we want to create a single host networking between my containers, then we would be using what is the driver which you need to use. So to establish the network, what is the driver you would be using/ what is the network which you want and what is the endpoints which it creates.</a:t>
            </a:r>
          </a:p>
          <a:p>
            <a:r>
              <a:rPr lang="en-US" sz="1600" dirty="0" smtClean="0"/>
              <a:t>We would see different types of networks available.</a:t>
            </a:r>
          </a:p>
          <a:p>
            <a:r>
              <a:rPr lang="en-US" sz="1600" dirty="0" smtClean="0"/>
              <a:t>How to create single host network and multi host network.</a:t>
            </a:r>
            <a:endParaRPr lang="en-US" sz="1600" dirty="0"/>
          </a:p>
        </p:txBody>
      </p:sp>
      <p:pic>
        <p:nvPicPr>
          <p:cNvPr id="514050" name="Picture 2"/>
          <p:cNvPicPr>
            <a:picLocks noChangeAspect="1" noChangeArrowheads="1"/>
          </p:cNvPicPr>
          <p:nvPr/>
        </p:nvPicPr>
        <p:blipFill>
          <a:blip r:embed="rId2"/>
          <a:srcRect/>
          <a:stretch>
            <a:fillRect/>
          </a:stretch>
        </p:blipFill>
        <p:spPr bwMode="auto">
          <a:xfrm>
            <a:off x="228600" y="3962400"/>
            <a:ext cx="8458200" cy="191452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we combine everything the architecture looks like this</a:t>
            </a:r>
            <a:endParaRPr lang="en-US" dirty="0"/>
          </a:p>
        </p:txBody>
      </p:sp>
      <p:pic>
        <p:nvPicPr>
          <p:cNvPr id="515074" name="Picture 2"/>
          <p:cNvPicPr>
            <a:picLocks noGrp="1" noChangeAspect="1" noChangeArrowheads="1"/>
          </p:cNvPicPr>
          <p:nvPr>
            <p:ph sz="quarter" idx="1"/>
          </p:nvPr>
        </p:nvPicPr>
        <p:blipFill>
          <a:blip r:embed="rId2"/>
          <a:srcRect/>
          <a:stretch>
            <a:fillRect/>
          </a:stretch>
        </p:blipFill>
        <p:spPr bwMode="auto">
          <a:xfrm>
            <a:off x="457200" y="1690920"/>
            <a:ext cx="7467600" cy="469218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Initially, network was part of </a:t>
            </a:r>
            <a:r>
              <a:rPr lang="en-US" dirty="0" err="1" smtClean="0"/>
              <a:t>docker</a:t>
            </a:r>
            <a:r>
              <a:rPr lang="en-US" dirty="0" smtClean="0"/>
              <a:t> engine. After the </a:t>
            </a:r>
            <a:r>
              <a:rPr lang="en-US" dirty="0" err="1" smtClean="0"/>
              <a:t>Softplay</a:t>
            </a:r>
            <a:r>
              <a:rPr lang="en-US" dirty="0" smtClean="0"/>
              <a:t> guys came in, they removed the network out of the </a:t>
            </a:r>
            <a:r>
              <a:rPr lang="en-US" dirty="0" err="1" smtClean="0"/>
              <a:t>docker</a:t>
            </a:r>
            <a:r>
              <a:rPr lang="en-US" dirty="0" smtClean="0"/>
              <a:t> engine and they have created another components.</a:t>
            </a:r>
          </a:p>
          <a:p>
            <a:r>
              <a:rPr lang="en-US" dirty="0" smtClean="0"/>
              <a:t>Service discovery : - Which is Name based resolution.</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smtClean="0"/>
          </a:p>
          <a:p>
            <a:endParaRPr lang="en-US" dirty="0"/>
          </a:p>
          <a:p>
            <a:endParaRPr lang="en-US" dirty="0" smtClean="0"/>
          </a:p>
          <a:p>
            <a:endParaRPr lang="en-US" dirty="0"/>
          </a:p>
          <a:p>
            <a:pPr marL="0" indent="0">
              <a:buNone/>
            </a:pPr>
            <a:r>
              <a:rPr lang="en-US" dirty="0" smtClean="0"/>
              <a:t>			</a:t>
            </a:r>
            <a:r>
              <a:rPr lang="en-US" sz="4400" dirty="0" smtClean="0"/>
              <a:t>Day 1 – </a:t>
            </a:r>
          </a:p>
          <a:p>
            <a:pPr marL="0" indent="0">
              <a:buNone/>
            </a:pPr>
            <a:endParaRPr lang="en-US" sz="4400" dirty="0" smtClean="0"/>
          </a:p>
          <a:p>
            <a:pPr marL="0" indent="0">
              <a:buNone/>
            </a:pPr>
            <a:endParaRPr lang="en-US" sz="4400" dirty="0" smtClean="0"/>
          </a:p>
        </p:txBody>
      </p:sp>
    </p:spTree>
    <p:extLst>
      <p:ext uri="{BB962C8B-B14F-4D97-AF65-F5344CB8AC3E}">
        <p14:creationId xmlns="" xmlns:p14="http://schemas.microsoft.com/office/powerpoint/2010/main" val="3088783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in </a:t>
            </a:r>
            <a:r>
              <a:rPr lang="en-US" dirty="0" err="1" smtClean="0"/>
              <a:t>Docker</a:t>
            </a:r>
            <a:r>
              <a:rPr lang="en-US" dirty="0" smtClean="0"/>
              <a:t> – Invoke using command </a:t>
            </a:r>
            <a:endParaRPr lang="en-US" dirty="0"/>
          </a:p>
        </p:txBody>
      </p:sp>
      <p:sp>
        <p:nvSpPr>
          <p:cNvPr id="3" name="Content Placeholder 2"/>
          <p:cNvSpPr>
            <a:spLocks noGrp="1"/>
          </p:cNvSpPr>
          <p:nvPr>
            <p:ph sz="quarter" idx="1"/>
          </p:nvPr>
        </p:nvSpPr>
        <p:spPr/>
        <p:txBody>
          <a:bodyPr/>
          <a:lstStyle/>
          <a:p>
            <a:endParaRPr lang="en-US" dirty="0"/>
          </a:p>
        </p:txBody>
      </p:sp>
      <p:pic>
        <p:nvPicPr>
          <p:cNvPr id="516098" name="Picture 2"/>
          <p:cNvPicPr>
            <a:picLocks noChangeAspect="1" noChangeArrowheads="1"/>
          </p:cNvPicPr>
          <p:nvPr/>
        </p:nvPicPr>
        <p:blipFill>
          <a:blip r:embed="rId2"/>
          <a:srcRect/>
          <a:stretch>
            <a:fillRect/>
          </a:stretch>
        </p:blipFill>
        <p:spPr bwMode="auto">
          <a:xfrm>
            <a:off x="200025" y="2209800"/>
            <a:ext cx="8943975" cy="436245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get the list of networks in </a:t>
            </a:r>
            <a:r>
              <a:rPr lang="en-US" dirty="0" err="1" smtClean="0"/>
              <a:t>docker</a:t>
            </a:r>
            <a:endParaRPr lang="en-US" dirty="0"/>
          </a:p>
        </p:txBody>
      </p:sp>
      <p:sp>
        <p:nvSpPr>
          <p:cNvPr id="3" name="Content Placeholder 2"/>
          <p:cNvSpPr>
            <a:spLocks noGrp="1"/>
          </p:cNvSpPr>
          <p:nvPr>
            <p:ph sz="quarter" idx="1"/>
          </p:nvPr>
        </p:nvSpPr>
        <p:spPr/>
        <p:txBody>
          <a:bodyPr/>
          <a:lstStyle/>
          <a:p>
            <a:r>
              <a:rPr lang="en-US" sz="1600" dirty="0" smtClean="0"/>
              <a:t>“</a:t>
            </a:r>
            <a:r>
              <a:rPr lang="en-US" sz="1600" dirty="0" err="1" smtClean="0"/>
              <a:t>docker</a:t>
            </a:r>
            <a:r>
              <a:rPr lang="en-US" sz="1600" dirty="0" smtClean="0"/>
              <a:t> network </a:t>
            </a:r>
            <a:r>
              <a:rPr lang="en-US" sz="1600" dirty="0" err="1" smtClean="0"/>
              <a:t>ls</a:t>
            </a:r>
            <a:r>
              <a:rPr lang="en-US" sz="1600" dirty="0" smtClean="0"/>
              <a:t>” – these all are the networks available.</a:t>
            </a:r>
          </a:p>
          <a:p>
            <a:r>
              <a:rPr lang="en-US" sz="1600" dirty="0" smtClean="0"/>
              <a:t>Bridge is the default network, when we use the command #</a:t>
            </a:r>
            <a:r>
              <a:rPr lang="en-US" sz="1600" dirty="0" err="1" smtClean="0"/>
              <a:t>docker</a:t>
            </a:r>
            <a:r>
              <a:rPr lang="en-US" sz="1600" dirty="0" smtClean="0"/>
              <a:t> run –it </a:t>
            </a:r>
            <a:r>
              <a:rPr lang="en-US" sz="1600" dirty="0" err="1" smtClean="0"/>
              <a:t>ubuntu</a:t>
            </a:r>
            <a:r>
              <a:rPr lang="en-US" sz="1600" dirty="0" smtClean="0"/>
              <a:t> /bin/bash -&gt; this will use the bridge driver.</a:t>
            </a:r>
          </a:p>
          <a:p>
            <a:r>
              <a:rPr lang="en-US" sz="1200" dirty="0" smtClean="0"/>
              <a:t>Scope – Local – single host network.</a:t>
            </a:r>
          </a:p>
          <a:p>
            <a:pPr lvl="1"/>
            <a:r>
              <a:rPr lang="en-US" sz="1200" dirty="0" smtClean="0"/>
              <a:t>Multi – multi host networking, you might not see the scope as multi, you might see it as swarm. You will be able to connect to two </a:t>
            </a:r>
            <a:r>
              <a:rPr lang="en-US" sz="1200" dirty="0" err="1" smtClean="0"/>
              <a:t>docker</a:t>
            </a:r>
            <a:r>
              <a:rPr lang="en-US" sz="1200" dirty="0" smtClean="0"/>
              <a:t> engines, which are running on different machines.</a:t>
            </a:r>
          </a:p>
          <a:p>
            <a:pPr lvl="1"/>
            <a:r>
              <a:rPr lang="en-US" sz="1200" dirty="0" smtClean="0"/>
              <a:t>Multi host networks are created natively using swarm. Swarm is by default a cluster creation in </a:t>
            </a:r>
            <a:r>
              <a:rPr lang="en-US" sz="1200" dirty="0" err="1" smtClean="0"/>
              <a:t>docker</a:t>
            </a:r>
            <a:r>
              <a:rPr lang="en-US" sz="1200" dirty="0" smtClean="0"/>
              <a:t>.</a:t>
            </a:r>
          </a:p>
          <a:p>
            <a:r>
              <a:rPr lang="en-US" sz="1400" dirty="0" smtClean="0"/>
              <a:t>None – means no network – it would launch the container and would not be connected to anything, and it would be running. No </a:t>
            </a:r>
            <a:r>
              <a:rPr lang="en-US" sz="1400" dirty="0" err="1" smtClean="0"/>
              <a:t>usecase</a:t>
            </a:r>
            <a:endParaRPr lang="en-US" sz="1400" dirty="0" smtClean="0"/>
          </a:p>
          <a:p>
            <a:r>
              <a:rPr lang="en-US" sz="1400" dirty="0" smtClean="0"/>
              <a:t>Host – You would be able to communicate from your machine to that container and  that container would not be able to connect to any other container. It would be just connected to your machine.</a:t>
            </a:r>
            <a:endParaRPr lang="en-US" sz="1400" dirty="0"/>
          </a:p>
        </p:txBody>
      </p:sp>
      <p:pic>
        <p:nvPicPr>
          <p:cNvPr id="517122" name="Picture 2"/>
          <p:cNvPicPr>
            <a:picLocks noChangeAspect="1" noChangeArrowheads="1"/>
          </p:cNvPicPr>
          <p:nvPr/>
        </p:nvPicPr>
        <p:blipFill>
          <a:blip r:embed="rId2"/>
          <a:srcRect/>
          <a:stretch>
            <a:fillRect/>
          </a:stretch>
        </p:blipFill>
        <p:spPr bwMode="auto">
          <a:xfrm>
            <a:off x="19050" y="5029200"/>
            <a:ext cx="9124950" cy="157162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inspect the bridge driver</a:t>
            </a:r>
            <a:endParaRPr lang="en-US" dirty="0"/>
          </a:p>
        </p:txBody>
      </p:sp>
      <p:sp>
        <p:nvSpPr>
          <p:cNvPr id="3" name="Content Placeholder 2"/>
          <p:cNvSpPr>
            <a:spLocks noGrp="1"/>
          </p:cNvSpPr>
          <p:nvPr>
            <p:ph sz="quarter" idx="1"/>
          </p:nvPr>
        </p:nvSpPr>
        <p:spPr/>
        <p:txBody>
          <a:bodyPr/>
          <a:lstStyle/>
          <a:p>
            <a:r>
              <a:rPr lang="en-US" sz="1600" dirty="0" smtClean="0"/>
              <a:t>Command to inspect – </a:t>
            </a:r>
          </a:p>
          <a:p>
            <a:pPr lvl="1"/>
            <a:r>
              <a:rPr lang="en-US" sz="1600" dirty="0" smtClean="0"/>
              <a:t>Name of the bridge and driver name are same, we can change the name of the bridge, but not the driver name.</a:t>
            </a:r>
          </a:p>
          <a:p>
            <a:pPr lvl="1"/>
            <a:r>
              <a:rPr lang="en-US" sz="1600" dirty="0" smtClean="0"/>
              <a:t>#</a:t>
            </a:r>
            <a:r>
              <a:rPr lang="en-US" sz="1600" dirty="0" err="1" smtClean="0"/>
              <a:t>docker</a:t>
            </a:r>
            <a:r>
              <a:rPr lang="en-US" sz="1600" dirty="0" smtClean="0"/>
              <a:t> network inspect bridge</a:t>
            </a:r>
          </a:p>
          <a:p>
            <a:pPr lvl="1"/>
            <a:r>
              <a:rPr lang="en-US" sz="1600" dirty="0" smtClean="0"/>
              <a:t>The gateway of default driver is 172.17.0.1,this is like router to this network. And in this network we can connect to (2^16 -2) devices, we can launch these many containers, if you really have that much computing power.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518146" name="Picture 2"/>
          <p:cNvPicPr>
            <a:picLocks noChangeAspect="1" noChangeArrowheads="1"/>
          </p:cNvPicPr>
          <p:nvPr/>
        </p:nvPicPr>
        <p:blipFill>
          <a:blip r:embed="rId2"/>
          <a:srcRect/>
          <a:stretch>
            <a:fillRect/>
          </a:stretch>
        </p:blipFill>
        <p:spPr bwMode="auto">
          <a:xfrm>
            <a:off x="0" y="3886200"/>
            <a:ext cx="9067800" cy="29718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a:t>
            </a:r>
            <a:endParaRPr lang="en-US" dirty="0"/>
          </a:p>
        </p:txBody>
      </p:sp>
      <p:sp>
        <p:nvSpPr>
          <p:cNvPr id="3" name="Content Placeholder 2"/>
          <p:cNvSpPr>
            <a:spLocks noGrp="1"/>
          </p:cNvSpPr>
          <p:nvPr>
            <p:ph sz="quarter" idx="1"/>
          </p:nvPr>
        </p:nvSpPr>
        <p:spPr/>
        <p:txBody>
          <a:bodyPr/>
          <a:lstStyle/>
          <a:p>
            <a:endParaRPr lang="en-US" dirty="0"/>
          </a:p>
        </p:txBody>
      </p:sp>
      <p:pic>
        <p:nvPicPr>
          <p:cNvPr id="519170" name="Picture 2"/>
          <p:cNvPicPr>
            <a:picLocks noChangeAspect="1" noChangeArrowheads="1"/>
          </p:cNvPicPr>
          <p:nvPr/>
        </p:nvPicPr>
        <p:blipFill>
          <a:blip r:embed="rId2"/>
          <a:srcRect/>
          <a:stretch>
            <a:fillRect/>
          </a:stretch>
        </p:blipFill>
        <p:spPr bwMode="auto">
          <a:xfrm>
            <a:off x="0" y="1524000"/>
            <a:ext cx="8982075" cy="492442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0194" name="Picture 2"/>
          <p:cNvPicPr>
            <a:picLocks noChangeAspect="1" noChangeArrowheads="1"/>
          </p:cNvPicPr>
          <p:nvPr/>
        </p:nvPicPr>
        <p:blipFill>
          <a:blip r:embed="rId2"/>
          <a:srcRect/>
          <a:stretch>
            <a:fillRect/>
          </a:stretch>
        </p:blipFill>
        <p:spPr bwMode="auto">
          <a:xfrm>
            <a:off x="0" y="1600200"/>
            <a:ext cx="8777406" cy="48291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1218" name="Picture 2"/>
          <p:cNvPicPr>
            <a:picLocks noChangeAspect="1" noChangeArrowheads="1"/>
          </p:cNvPicPr>
          <p:nvPr/>
        </p:nvPicPr>
        <p:blipFill>
          <a:blip r:embed="rId2"/>
          <a:srcRect/>
          <a:stretch>
            <a:fillRect/>
          </a:stretch>
        </p:blipFill>
        <p:spPr bwMode="auto">
          <a:xfrm>
            <a:off x="609600" y="1600200"/>
            <a:ext cx="6734175" cy="4962525"/>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Single-Host</a:t>
            </a:r>
            <a:endParaRPr lang="en-US" dirty="0"/>
          </a:p>
        </p:txBody>
      </p:sp>
      <p:sp>
        <p:nvSpPr>
          <p:cNvPr id="3" name="Content Placeholder 2"/>
          <p:cNvSpPr>
            <a:spLocks noGrp="1"/>
          </p:cNvSpPr>
          <p:nvPr>
            <p:ph sz="quarter" idx="1"/>
          </p:nvPr>
        </p:nvSpPr>
        <p:spPr/>
        <p:txBody>
          <a:bodyPr>
            <a:normAutofit/>
          </a:bodyPr>
          <a:lstStyle/>
          <a:p>
            <a:r>
              <a:rPr lang="en-US" sz="1800" dirty="0" smtClean="0"/>
              <a:t>Single host – basically we would create a network in your machine and you can launch multiple containers.</a:t>
            </a:r>
          </a:p>
          <a:p>
            <a:r>
              <a:rPr lang="en-US" sz="1800" dirty="0" smtClean="0"/>
              <a:t>In the same machine, if you had created two bridges(if you don’t want the default bridge been  used, and wanted your network to be used, we can create our own driver, on the same machine), bridge1 and bridge2, you will not be able to communicate with each other. So, all of the communication happens between the containers in the same network.</a:t>
            </a:r>
          </a:p>
          <a:p>
            <a:r>
              <a:rPr lang="en-US" sz="1800" dirty="0" smtClean="0"/>
              <a:t>If you want to create multiple containers in your machine and establish network connection between them, then we would be using a bridge networking.</a:t>
            </a:r>
          </a:p>
          <a:p>
            <a:pPr lvl="1"/>
            <a:r>
              <a:rPr lang="en-US" sz="1500" dirty="0" smtClean="0"/>
              <a:t>In case of windows you would be using a NAT driver.</a:t>
            </a:r>
          </a:p>
          <a:p>
            <a:r>
              <a:rPr lang="en-US" sz="1800" dirty="0" smtClean="0"/>
              <a:t>Note: scope of any local network is its implementation/driver.</a:t>
            </a:r>
          </a:p>
          <a:p>
            <a:endParaRPr lang="en-US" sz="1800" dirty="0" smtClean="0"/>
          </a:p>
          <a:p>
            <a:endParaRPr lang="en-US" sz="1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know the list of network drivers available in the machine</a:t>
            </a:r>
            <a:endParaRPr lang="en-US" dirty="0"/>
          </a:p>
        </p:txBody>
      </p:sp>
      <p:sp>
        <p:nvSpPr>
          <p:cNvPr id="3" name="Content Placeholder 2"/>
          <p:cNvSpPr>
            <a:spLocks noGrp="1"/>
          </p:cNvSpPr>
          <p:nvPr>
            <p:ph sz="quarter" idx="1"/>
          </p:nvPr>
        </p:nvSpPr>
        <p:spPr/>
        <p:txBody>
          <a:bodyPr/>
          <a:lstStyle/>
          <a:p>
            <a:r>
              <a:rPr lang="en-US" dirty="0" smtClean="0"/>
              <a:t>#</a:t>
            </a:r>
            <a:r>
              <a:rPr lang="en-US" dirty="0" err="1" smtClean="0"/>
              <a:t>docker</a:t>
            </a:r>
            <a:r>
              <a:rPr lang="en-US" dirty="0" smtClean="0"/>
              <a:t> info -&gt; will show you the drivers available in the machine. Observe – Network section for the same.</a:t>
            </a:r>
          </a:p>
          <a:p>
            <a:r>
              <a:rPr lang="en-US" dirty="0" smtClean="0"/>
              <a:t>We can also use the third party drivers, for that we need to install first to use them</a:t>
            </a:r>
            <a:endParaRPr lang="en-US" dirty="0"/>
          </a:p>
        </p:txBody>
      </p:sp>
      <p:pic>
        <p:nvPicPr>
          <p:cNvPr id="523266" name="Picture 2"/>
          <p:cNvPicPr>
            <a:picLocks noChangeAspect="1" noChangeArrowheads="1"/>
          </p:cNvPicPr>
          <p:nvPr/>
        </p:nvPicPr>
        <p:blipFill>
          <a:blip r:embed="rId2"/>
          <a:srcRect/>
          <a:stretch>
            <a:fillRect/>
          </a:stretch>
        </p:blipFill>
        <p:spPr bwMode="auto">
          <a:xfrm>
            <a:off x="152400" y="3733800"/>
            <a:ext cx="8763000" cy="2905125"/>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Network</a:t>
            </a:r>
            <a:endParaRPr lang="en-US" dirty="0"/>
          </a:p>
        </p:txBody>
      </p:sp>
      <p:sp>
        <p:nvSpPr>
          <p:cNvPr id="3" name="Content Placeholder 2"/>
          <p:cNvSpPr>
            <a:spLocks noGrp="1"/>
          </p:cNvSpPr>
          <p:nvPr>
            <p:ph sz="quarter" idx="1"/>
          </p:nvPr>
        </p:nvSpPr>
        <p:spPr/>
        <p:txBody>
          <a:bodyPr>
            <a:normAutofit/>
          </a:bodyPr>
          <a:lstStyle/>
          <a:p>
            <a:r>
              <a:rPr lang="en-US" sz="1400" dirty="0" smtClean="0"/>
              <a:t>Let’s create our own bridge, called as ‘</a:t>
            </a:r>
            <a:r>
              <a:rPr lang="en-US" sz="1400" dirty="0" err="1" smtClean="0"/>
              <a:t>ps</a:t>
            </a:r>
            <a:r>
              <a:rPr lang="en-US" sz="1400" dirty="0" smtClean="0"/>
              <a:t>-bridge’</a:t>
            </a:r>
          </a:p>
          <a:p>
            <a:r>
              <a:rPr lang="en-US" sz="1400" dirty="0" smtClean="0"/>
              <a:t>If you want to create a new container in different network driver, you need to mention –d and its name.</a:t>
            </a:r>
          </a:p>
          <a:p>
            <a:r>
              <a:rPr lang="en-US" sz="1400" dirty="0" smtClean="0"/>
              <a:t>If I don’t specify the network, it will launch in bridge network,</a:t>
            </a:r>
          </a:p>
          <a:p>
            <a:r>
              <a:rPr lang="en-US" sz="1400" dirty="0" smtClean="0"/>
              <a:t>Inspect  the network using -#</a:t>
            </a:r>
            <a:r>
              <a:rPr lang="en-US" sz="1400" dirty="0" err="1" smtClean="0"/>
              <a:t>docker</a:t>
            </a:r>
            <a:r>
              <a:rPr lang="en-US" sz="1400" dirty="0" smtClean="0"/>
              <a:t> inspect network </a:t>
            </a:r>
            <a:r>
              <a:rPr lang="en-US" sz="1400" dirty="0" err="1" smtClean="0"/>
              <a:t>ps</a:t>
            </a:r>
            <a:r>
              <a:rPr lang="en-US" sz="1400" dirty="0" smtClean="0"/>
              <a:t>-bridge</a:t>
            </a:r>
          </a:p>
          <a:p>
            <a:endParaRPr lang="en-US" sz="1400" dirty="0"/>
          </a:p>
        </p:txBody>
      </p:sp>
      <p:pic>
        <p:nvPicPr>
          <p:cNvPr id="522242" name="Picture 2"/>
          <p:cNvPicPr>
            <a:picLocks noChangeAspect="1" noChangeArrowheads="1"/>
          </p:cNvPicPr>
          <p:nvPr/>
        </p:nvPicPr>
        <p:blipFill>
          <a:blip r:embed="rId2"/>
          <a:srcRect/>
          <a:stretch>
            <a:fillRect/>
          </a:stretch>
        </p:blipFill>
        <p:spPr bwMode="auto">
          <a:xfrm>
            <a:off x="228600" y="3505200"/>
            <a:ext cx="8290197" cy="313372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a container in a specified network.</a:t>
            </a:r>
            <a:endParaRPr lang="en-US" dirty="0"/>
          </a:p>
        </p:txBody>
      </p:sp>
      <p:sp>
        <p:nvSpPr>
          <p:cNvPr id="3" name="Content Placeholder 2"/>
          <p:cNvSpPr>
            <a:spLocks noGrp="1"/>
          </p:cNvSpPr>
          <p:nvPr>
            <p:ph sz="quarter" idx="1"/>
          </p:nvPr>
        </p:nvSpPr>
        <p:spPr/>
        <p:txBody>
          <a:bodyPr>
            <a:normAutofit/>
          </a:bodyPr>
          <a:lstStyle/>
          <a:p>
            <a:r>
              <a:rPr lang="en-US" sz="1600" dirty="0" smtClean="0"/>
              <a:t>If I don’t specify the network, it will launch in bridge network,</a:t>
            </a:r>
          </a:p>
          <a:p>
            <a:r>
              <a:rPr lang="en-US" sz="1600" dirty="0" smtClean="0"/>
              <a:t>Below command will create a container and would sleep for one day, and will not do any activity.</a:t>
            </a:r>
            <a:endParaRPr lang="en-US" sz="1600" dirty="0"/>
          </a:p>
        </p:txBody>
      </p:sp>
      <p:pic>
        <p:nvPicPr>
          <p:cNvPr id="524290" name="Picture 2"/>
          <p:cNvPicPr>
            <a:picLocks noChangeAspect="1" noChangeArrowheads="1"/>
          </p:cNvPicPr>
          <p:nvPr/>
        </p:nvPicPr>
        <p:blipFill>
          <a:blip r:embed="rId2"/>
          <a:srcRect/>
          <a:stretch>
            <a:fillRect/>
          </a:stretch>
        </p:blipFill>
        <p:spPr bwMode="auto">
          <a:xfrm>
            <a:off x="152400" y="4086225"/>
            <a:ext cx="5486400" cy="2771775"/>
          </a:xfrm>
          <a:prstGeom prst="rect">
            <a:avLst/>
          </a:prstGeom>
          <a:noFill/>
          <a:ln w="9525">
            <a:noFill/>
            <a:miter lim="800000"/>
            <a:headEnd/>
            <a:tailEnd/>
          </a:ln>
          <a:effectLst/>
        </p:spPr>
      </p:pic>
      <p:pic>
        <p:nvPicPr>
          <p:cNvPr id="524291" name="Picture 3"/>
          <p:cNvPicPr>
            <a:picLocks noChangeAspect="1" noChangeArrowheads="1"/>
          </p:cNvPicPr>
          <p:nvPr/>
        </p:nvPicPr>
        <p:blipFill>
          <a:blip r:embed="rId3"/>
          <a:srcRect/>
          <a:stretch>
            <a:fillRect/>
          </a:stretch>
        </p:blipFill>
        <p:spPr bwMode="auto">
          <a:xfrm>
            <a:off x="0" y="2676525"/>
            <a:ext cx="10258425" cy="150495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 Introduction</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err="1" smtClean="0"/>
              <a:t>Docker</a:t>
            </a:r>
            <a:r>
              <a:rPr lang="en-US" dirty="0" smtClean="0"/>
              <a:t>, Inc. started its life as a platform as a service(</a:t>
            </a:r>
            <a:r>
              <a:rPr lang="en-US" dirty="0" err="1" smtClean="0"/>
              <a:t>PaaS</a:t>
            </a:r>
            <a:r>
              <a:rPr lang="en-US" dirty="0" smtClean="0"/>
              <a:t>) provider called as </a:t>
            </a:r>
            <a:r>
              <a:rPr lang="en-US" dirty="0" err="1" smtClean="0"/>
              <a:t>dotCloud</a:t>
            </a:r>
            <a:r>
              <a:rPr lang="en-US" dirty="0" smtClean="0"/>
              <a:t>.</a:t>
            </a:r>
          </a:p>
          <a:p>
            <a:r>
              <a:rPr lang="en-US" dirty="0" smtClean="0"/>
              <a:t>Behind the scenes, the </a:t>
            </a:r>
            <a:r>
              <a:rPr lang="en-US" dirty="0" err="1" smtClean="0"/>
              <a:t>dotCloud</a:t>
            </a:r>
            <a:r>
              <a:rPr lang="en-US" dirty="0" smtClean="0"/>
              <a:t> platform leveraged Linux containers. To help them create and manage these containers, they built internal tool that they nick-named “</a:t>
            </a:r>
            <a:r>
              <a:rPr lang="en-US" dirty="0" err="1" smtClean="0"/>
              <a:t>Docker</a:t>
            </a:r>
            <a:r>
              <a:rPr lang="en-US" dirty="0" smtClean="0"/>
              <a:t>”.</a:t>
            </a:r>
          </a:p>
          <a:p>
            <a:r>
              <a:rPr lang="en-US" dirty="0" smtClean="0"/>
              <a:t>That’s how </a:t>
            </a:r>
            <a:r>
              <a:rPr lang="en-US" dirty="0" err="1" smtClean="0"/>
              <a:t>Docker</a:t>
            </a:r>
            <a:r>
              <a:rPr lang="en-US" dirty="0" smtClean="0"/>
              <a:t> born.</a:t>
            </a:r>
          </a:p>
          <a:p>
            <a:r>
              <a:rPr lang="en-US" dirty="0" smtClean="0"/>
              <a:t>In 2013 they have rebranded the company as “</a:t>
            </a:r>
            <a:r>
              <a:rPr lang="en-US" dirty="0" err="1" smtClean="0"/>
              <a:t>Docker</a:t>
            </a:r>
            <a:r>
              <a:rPr lang="en-US" dirty="0" smtClean="0"/>
              <a:t>-Inc.”</a:t>
            </a:r>
          </a:p>
          <a:p>
            <a:r>
              <a:rPr lang="en-US" dirty="0" err="1" smtClean="0"/>
              <a:t>Docker</a:t>
            </a:r>
            <a:r>
              <a:rPr lang="en-US" dirty="0" smtClean="0"/>
              <a:t> is used in QA /Dev/PROD. </a:t>
            </a:r>
            <a:r>
              <a:rPr lang="en-US" dirty="0" err="1" smtClean="0"/>
              <a:t>Facebook</a:t>
            </a:r>
            <a:r>
              <a:rPr lang="en-US" dirty="0" smtClean="0"/>
              <a:t>/Google runs everything on Containers.</a:t>
            </a:r>
          </a:p>
          <a:p>
            <a:r>
              <a:rPr lang="en-US" dirty="0" smtClean="0"/>
              <a:t>Google has nice experience and they developed </a:t>
            </a:r>
            <a:r>
              <a:rPr lang="en-US" dirty="0" err="1" smtClean="0"/>
              <a:t>Kubernetes</a:t>
            </a:r>
            <a:r>
              <a:rPr lang="en-US" dirty="0" smtClean="0"/>
              <a:t> cluster of services, that work together and manage.</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lets inspect the network</a:t>
            </a:r>
            <a:endParaRPr lang="en-US" dirty="0"/>
          </a:p>
        </p:txBody>
      </p:sp>
      <p:sp>
        <p:nvSpPr>
          <p:cNvPr id="3" name="Content Placeholder 2"/>
          <p:cNvSpPr>
            <a:spLocks noGrp="1"/>
          </p:cNvSpPr>
          <p:nvPr>
            <p:ph sz="quarter" idx="1"/>
          </p:nvPr>
        </p:nvSpPr>
        <p:spPr/>
        <p:txBody>
          <a:bodyPr/>
          <a:lstStyle/>
          <a:p>
            <a:r>
              <a:rPr lang="en-US" dirty="0" smtClean="0"/>
              <a:t>#</a:t>
            </a:r>
            <a:r>
              <a:rPr lang="en-US" dirty="0" err="1" smtClean="0"/>
              <a:t>docker</a:t>
            </a:r>
            <a:r>
              <a:rPr lang="en-US" dirty="0" smtClean="0"/>
              <a:t> inspect network </a:t>
            </a:r>
            <a:r>
              <a:rPr lang="en-US" dirty="0" err="1" smtClean="0"/>
              <a:t>ps</a:t>
            </a:r>
            <a:r>
              <a:rPr lang="en-US" dirty="0" smtClean="0"/>
              <a:t>-bridge</a:t>
            </a:r>
            <a:endParaRPr lang="en-US" dirty="0"/>
          </a:p>
        </p:txBody>
      </p:sp>
      <p:pic>
        <p:nvPicPr>
          <p:cNvPr id="525314" name="Picture 2"/>
          <p:cNvPicPr>
            <a:picLocks noChangeAspect="1" noChangeArrowheads="1"/>
          </p:cNvPicPr>
          <p:nvPr/>
        </p:nvPicPr>
        <p:blipFill>
          <a:blip r:embed="rId2"/>
          <a:srcRect/>
          <a:stretch>
            <a:fillRect/>
          </a:stretch>
        </p:blipFill>
        <p:spPr bwMode="auto">
          <a:xfrm>
            <a:off x="0" y="2482187"/>
            <a:ext cx="8686800" cy="4375813"/>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lstStyle/>
          <a:p>
            <a:r>
              <a:rPr lang="en-US" dirty="0" smtClean="0"/>
              <a:t>Get into the container and do </a:t>
            </a:r>
          </a:p>
          <a:p>
            <a:pPr lvl="1"/>
            <a:r>
              <a:rPr lang="en-US" dirty="0" smtClean="0"/>
              <a:t>#apt-get update</a:t>
            </a:r>
          </a:p>
          <a:p>
            <a:pPr lvl="1"/>
            <a:r>
              <a:rPr lang="en-US" dirty="0" smtClean="0"/>
              <a:t>#apt-get install </a:t>
            </a:r>
            <a:r>
              <a:rPr lang="en-US" dirty="0" err="1" smtClean="0"/>
              <a:t>iputils</a:t>
            </a:r>
            <a:r>
              <a:rPr lang="en-US" dirty="0" smtClean="0"/>
              <a:t>-ping	-&gt; </a:t>
            </a:r>
            <a:r>
              <a:rPr lang="en-US" sz="1800" dirty="0" smtClean="0"/>
              <a:t>to ping the machine</a:t>
            </a:r>
            <a:endParaRPr lang="en-US" dirty="0" smtClean="0"/>
          </a:p>
          <a:p>
            <a:pPr lvl="1"/>
            <a:r>
              <a:rPr lang="en-US" dirty="0" smtClean="0"/>
              <a:t>#ping 10.10.0.3/c2	-&gt; c2 IP address</a:t>
            </a:r>
          </a:p>
          <a:p>
            <a:r>
              <a:rPr lang="en-US" sz="1800" dirty="0" smtClean="0"/>
              <a:t>Domain name resolution(DNS – called as Service	discovery) for the default bridge is not been enabled, where as domain name resolution will be enabled by default for the custom network created.</a:t>
            </a:r>
          </a:p>
          <a:p>
            <a:endParaRPr lang="en-US" dirty="0" smtClean="0"/>
          </a:p>
          <a:p>
            <a:endParaRPr lang="en-US" dirty="0" smtClean="0"/>
          </a:p>
          <a:p>
            <a:endParaRPr lang="en-US" dirty="0" smtClean="0"/>
          </a:p>
          <a:p>
            <a:endParaRPr lang="en-US" dirty="0" smtClean="0"/>
          </a:p>
          <a:p>
            <a:endParaRPr lang="en-US" dirty="0"/>
          </a:p>
        </p:txBody>
      </p:sp>
      <p:pic>
        <p:nvPicPr>
          <p:cNvPr id="526338" name="Picture 2"/>
          <p:cNvPicPr>
            <a:picLocks noChangeAspect="1" noChangeArrowheads="1"/>
          </p:cNvPicPr>
          <p:nvPr/>
        </p:nvPicPr>
        <p:blipFill>
          <a:blip r:embed="rId2"/>
          <a:srcRect/>
          <a:stretch>
            <a:fillRect/>
          </a:stretch>
        </p:blipFill>
        <p:spPr bwMode="auto">
          <a:xfrm>
            <a:off x="76200" y="4706150"/>
            <a:ext cx="5715000" cy="204707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Now, I want to host an application and access it from the external world.</a:t>
            </a:r>
          </a:p>
          <a:p>
            <a:pPr lvl="1"/>
            <a:r>
              <a:rPr lang="en-US" dirty="0" smtClean="0"/>
              <a:t>We can use port forwarding to host machine	. -&gt; under bridge network we have to do this for accessing the application. This is the only way.</a:t>
            </a:r>
          </a:p>
          <a:p>
            <a:r>
              <a:rPr lang="en-US" dirty="0" smtClean="0"/>
              <a:t>Multi-host Network– Two </a:t>
            </a:r>
            <a:r>
              <a:rPr lang="en-US" dirty="0" err="1" smtClean="0"/>
              <a:t>Docker</a:t>
            </a:r>
            <a:r>
              <a:rPr lang="en-US" dirty="0" smtClean="0"/>
              <a:t> engines on two different machines, and how the networking will be established. I want to have one container in one machine and need to talk to another container in different machine. This cannot be done using bridge network. This is called as multi-host network.</a:t>
            </a:r>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7362" name="Picture 2"/>
          <p:cNvPicPr>
            <a:picLocks noChangeAspect="1" noChangeArrowheads="1"/>
          </p:cNvPicPr>
          <p:nvPr/>
        </p:nvPicPr>
        <p:blipFill>
          <a:blip r:embed="rId2"/>
          <a:srcRect/>
          <a:stretch>
            <a:fillRect/>
          </a:stretch>
        </p:blipFill>
        <p:spPr bwMode="auto">
          <a:xfrm>
            <a:off x="604838" y="581025"/>
            <a:ext cx="7934325" cy="569595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8386" name="Picture 2"/>
          <p:cNvPicPr>
            <a:picLocks noChangeAspect="1" noChangeArrowheads="1"/>
          </p:cNvPicPr>
          <p:nvPr/>
        </p:nvPicPr>
        <p:blipFill>
          <a:blip r:embed="rId2"/>
          <a:srcRect/>
          <a:stretch>
            <a:fillRect/>
          </a:stretch>
        </p:blipFill>
        <p:spPr bwMode="auto">
          <a:xfrm>
            <a:off x="0" y="581025"/>
            <a:ext cx="10467975" cy="569595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529410" name="Picture 2"/>
          <p:cNvPicPr>
            <a:picLocks noChangeAspect="1" noChangeArrowheads="1"/>
          </p:cNvPicPr>
          <p:nvPr/>
        </p:nvPicPr>
        <p:blipFill>
          <a:blip r:embed="rId2"/>
          <a:srcRect/>
          <a:stretch>
            <a:fillRect/>
          </a:stretch>
        </p:blipFill>
        <p:spPr bwMode="auto">
          <a:xfrm>
            <a:off x="0" y="790575"/>
            <a:ext cx="10248900" cy="527685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10000"/>
          </a:bodyPr>
          <a:lstStyle/>
          <a:p>
            <a:r>
              <a:rPr lang="en-US" dirty="0" smtClean="0"/>
              <a:t>Three containers running on three different machines will not be under same network.</a:t>
            </a:r>
          </a:p>
          <a:p>
            <a:r>
              <a:rPr lang="en-US" dirty="0" smtClean="0"/>
              <a:t>Here to have all of them connected, bridge network cannot help in this regard, so we have overlay networking – to get this achieved.</a:t>
            </a:r>
          </a:p>
          <a:p>
            <a:r>
              <a:rPr lang="en-US" dirty="0" smtClean="0"/>
              <a:t>So, swarm internally uses something called overlay networking.</a:t>
            </a:r>
          </a:p>
          <a:p>
            <a:r>
              <a:rPr lang="en-US" dirty="0" smtClean="0"/>
              <a:t>First requirement is – </a:t>
            </a:r>
          </a:p>
          <a:p>
            <a:pPr lvl="1"/>
            <a:r>
              <a:rPr lang="en-US" dirty="0" smtClean="0"/>
              <a:t>All of the machines should be </a:t>
            </a:r>
            <a:r>
              <a:rPr lang="en-US" dirty="0" err="1" smtClean="0"/>
              <a:t>pingable</a:t>
            </a:r>
            <a:r>
              <a:rPr lang="en-US" dirty="0" smtClean="0"/>
              <a:t> to each other. IF there are not been </a:t>
            </a:r>
            <a:r>
              <a:rPr lang="en-US" dirty="0" err="1" smtClean="0"/>
              <a:t>pingable</a:t>
            </a:r>
            <a:r>
              <a:rPr lang="en-US" dirty="0" smtClean="0"/>
              <a:t>, then multi-host is not achievable.</a:t>
            </a:r>
          </a:p>
          <a:p>
            <a:pPr lvl="1"/>
            <a:r>
              <a:rPr lang="en-US" dirty="0" smtClean="0"/>
              <a:t>Two nodes should have </a:t>
            </a:r>
            <a:r>
              <a:rPr lang="en-US" dirty="0" err="1" smtClean="0"/>
              <a:t>docker</a:t>
            </a:r>
            <a:r>
              <a:rPr lang="en-US" dirty="0" smtClean="0"/>
              <a:t> engines and can be different operating systems also.</a:t>
            </a:r>
          </a:p>
          <a:p>
            <a:pPr lvl="1"/>
            <a:r>
              <a:rPr lang="en-US" dirty="0" smtClean="0"/>
              <a:t>In this example node1 is reachable to node2 and node3.</a:t>
            </a:r>
          </a:p>
          <a:p>
            <a:pPr lvl="1"/>
            <a:r>
              <a:rPr lang="en-US" dirty="0" smtClean="0"/>
              <a:t>Two bridges cannot communicate without swarm.</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Once the underlay network is established, It created overlay network which looks as if they are connected.</a:t>
            </a:r>
            <a:endParaRPr lang="en-US" dirty="0"/>
          </a:p>
        </p:txBody>
      </p:sp>
      <p:sp>
        <p:nvSpPr>
          <p:cNvPr id="3" name="Content Placeholder 2"/>
          <p:cNvSpPr>
            <a:spLocks noGrp="1"/>
          </p:cNvSpPr>
          <p:nvPr>
            <p:ph sz="quarter" idx="1"/>
          </p:nvPr>
        </p:nvSpPr>
        <p:spPr/>
        <p:txBody>
          <a:bodyPr>
            <a:normAutofit/>
          </a:bodyPr>
          <a:lstStyle/>
          <a:p>
            <a:r>
              <a:rPr lang="en-US" sz="1200" dirty="0" smtClean="0"/>
              <a:t>Underlay means physical connection between these two machines.</a:t>
            </a:r>
          </a:p>
          <a:p>
            <a:r>
              <a:rPr lang="en-US" sz="1200" dirty="0" smtClean="0"/>
              <a:t>Overlay network looks like below.</a:t>
            </a:r>
          </a:p>
          <a:p>
            <a:r>
              <a:rPr lang="en-US" sz="1200" dirty="0" smtClean="0"/>
              <a:t>VXLAN tunnel – a tunneling connection created between two machines. Logically it looks like packet is moving via VXLAN tunnel, actually it is going via underlay. And for the tunnel, we have endpoint/adaptor created on the machine, and this will be connected to the sandbox. Then, we would be having the containers running on the basic network.</a:t>
            </a:r>
            <a:endParaRPr lang="en-US" sz="1200" dirty="0"/>
          </a:p>
        </p:txBody>
      </p:sp>
      <p:pic>
        <p:nvPicPr>
          <p:cNvPr id="530434" name="Picture 2"/>
          <p:cNvPicPr>
            <a:picLocks noChangeAspect="1" noChangeArrowheads="1"/>
          </p:cNvPicPr>
          <p:nvPr/>
        </p:nvPicPr>
        <p:blipFill>
          <a:blip r:embed="rId2"/>
          <a:srcRect/>
          <a:stretch>
            <a:fillRect/>
          </a:stretch>
        </p:blipFill>
        <p:spPr bwMode="auto">
          <a:xfrm>
            <a:off x="152400" y="3429000"/>
            <a:ext cx="6092428" cy="32766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Launch two AWS </a:t>
            </a:r>
            <a:r>
              <a:rPr lang="en-US" dirty="0" err="1" smtClean="0"/>
              <a:t>Ubuntu</a:t>
            </a:r>
            <a:r>
              <a:rPr lang="en-US" dirty="0" smtClean="0"/>
              <a:t> instances</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Step01 – Connect to the AWS instance.</a:t>
            </a:r>
          </a:p>
          <a:p>
            <a:r>
              <a:rPr lang="en-US" dirty="0" smtClean="0"/>
              <a:t>Step02 - #apt-get update</a:t>
            </a:r>
          </a:p>
          <a:p>
            <a:r>
              <a:rPr lang="en-US" dirty="0" smtClean="0"/>
              <a:t>Step03 – </a:t>
            </a:r>
            <a:r>
              <a:rPr lang="en-US" dirty="0" err="1" smtClean="0"/>
              <a:t>google</a:t>
            </a:r>
            <a:r>
              <a:rPr lang="en-US" dirty="0" smtClean="0"/>
              <a:t> “install </a:t>
            </a:r>
            <a:r>
              <a:rPr lang="en-US" dirty="0" err="1" smtClean="0"/>
              <a:t>docker</a:t>
            </a:r>
            <a:r>
              <a:rPr lang="en-US" dirty="0" smtClean="0"/>
              <a:t> </a:t>
            </a:r>
            <a:r>
              <a:rPr lang="en-US" dirty="0" err="1" smtClean="0"/>
              <a:t>ubuntu</a:t>
            </a:r>
            <a:r>
              <a:rPr lang="en-US" dirty="0" smtClean="0"/>
              <a:t>”  - select – </a:t>
            </a:r>
            <a:r>
              <a:rPr lang="en-US" dirty="0" err="1" smtClean="0"/>
              <a:t>docs.dockers</a:t>
            </a:r>
            <a:r>
              <a:rPr lang="en-US" dirty="0" smtClean="0"/>
              <a:t> - </a:t>
            </a:r>
            <a:r>
              <a:rPr lang="en-US" dirty="0" smtClean="0">
                <a:hlinkClick r:id="rId2"/>
              </a:rPr>
              <a:t>https://docs.docker.com/install/linux/docker-ce/ubuntu/#install-using-the-repository</a:t>
            </a:r>
            <a:endParaRPr lang="en-US" dirty="0" smtClean="0"/>
          </a:p>
          <a:p>
            <a:r>
              <a:rPr lang="en-US" dirty="0" smtClean="0"/>
              <a:t>Step04 – Enable  rule “All ICMP – IPV4 - Anywhere” to allow the pings.</a:t>
            </a:r>
          </a:p>
          <a:p>
            <a:r>
              <a:rPr lang="en-US" dirty="0" smtClean="0"/>
              <a:t>Step05 – Ping the machine by its private IP address. </a:t>
            </a:r>
          </a:p>
          <a:p>
            <a:r>
              <a:rPr lang="en-US" dirty="0" smtClean="0"/>
              <a:t>Step06 – Login to one machine and do</a:t>
            </a:r>
          </a:p>
          <a:p>
            <a:pPr lvl="1"/>
            <a:r>
              <a:rPr lang="en-US" dirty="0" smtClean="0"/>
              <a:t>#</a:t>
            </a:r>
            <a:r>
              <a:rPr lang="en-US" dirty="0" err="1" smtClean="0"/>
              <a:t>docker</a:t>
            </a:r>
            <a:r>
              <a:rPr lang="en-US" dirty="0" smtClean="0"/>
              <a:t> swarm init	(this machine is called “Manager”)</a:t>
            </a:r>
          </a:p>
          <a:p>
            <a:pPr lvl="1"/>
            <a:r>
              <a:rPr lang="en-US" dirty="0" smtClean="0"/>
              <a:t>Swarm is an answer in </a:t>
            </a:r>
            <a:r>
              <a:rPr lang="en-US" dirty="0" err="1" smtClean="0"/>
              <a:t>docker</a:t>
            </a:r>
            <a:r>
              <a:rPr lang="en-US" dirty="0" smtClean="0"/>
              <a:t> for multi-host networking and </a:t>
            </a:r>
            <a:r>
              <a:rPr lang="en-US" dirty="0" err="1" smtClean="0"/>
              <a:t>clusterring</a:t>
            </a:r>
            <a:r>
              <a:rPr lang="en-US" dirty="0" smtClean="0"/>
              <a:t>.</a:t>
            </a:r>
          </a:p>
          <a:p>
            <a:r>
              <a:rPr lang="en-US" dirty="0" smtClean="0"/>
              <a:t>Step07 – Join other machine using join command given by swarm init(this machine is called “worker”) before that open the ports specified in next slide, </a:t>
            </a:r>
            <a:r>
              <a:rPr lang="en-US" b="1" dirty="0" smtClean="0"/>
              <a:t>for both the nodes</a:t>
            </a:r>
            <a:r>
              <a:rPr lang="en-US" dirty="0" smtClean="0"/>
              <a:t>.(Note: you need not open any ports, because all of the ports are already open)</a:t>
            </a:r>
          </a:p>
          <a:p>
            <a:r>
              <a:rPr lang="en-US" dirty="0" smtClean="0"/>
              <a:t>Step08 – Now, check both the machines for the overlay network.</a:t>
            </a:r>
          </a:p>
          <a:p>
            <a:pPr lvl="1"/>
            <a:r>
              <a:rPr lang="en-US" dirty="0" smtClean="0"/>
              <a:t>#</a:t>
            </a:r>
            <a:r>
              <a:rPr lang="en-US" dirty="0" err="1" smtClean="0"/>
              <a:t>docker</a:t>
            </a:r>
            <a:r>
              <a:rPr lang="en-US" dirty="0" smtClean="0"/>
              <a:t> network </a:t>
            </a:r>
            <a:r>
              <a:rPr lang="en-US" dirty="0" err="1" smtClean="0"/>
              <a:t>ls</a:t>
            </a:r>
            <a:endParaRPr lang="en-US" dirty="0" smtClean="0"/>
          </a:p>
          <a:p>
            <a:endParaRPr lang="en-US" dirty="0" smtClean="0"/>
          </a:p>
          <a:p>
            <a:endParaRPr lang="en-US" dirty="0" smtClean="0"/>
          </a:p>
          <a:p>
            <a:endParaRPr lang="en-US" dirty="0"/>
          </a:p>
        </p:txBody>
      </p:sp>
      <p:pic>
        <p:nvPicPr>
          <p:cNvPr id="97281" name="Picture 1"/>
          <p:cNvPicPr>
            <a:picLocks noChangeAspect="1" noChangeArrowheads="1"/>
          </p:cNvPicPr>
          <p:nvPr/>
        </p:nvPicPr>
        <p:blipFill>
          <a:blip r:embed="rId3"/>
          <a:srcRect/>
          <a:stretch>
            <a:fillRect/>
          </a:stretch>
        </p:blipFill>
        <p:spPr bwMode="auto">
          <a:xfrm>
            <a:off x="304800" y="5867400"/>
            <a:ext cx="8258175" cy="9906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96257" name="Picture 1"/>
          <p:cNvPicPr>
            <a:picLocks noChangeAspect="1" noChangeArrowheads="1"/>
          </p:cNvPicPr>
          <p:nvPr/>
        </p:nvPicPr>
        <p:blipFill>
          <a:blip r:embed="rId2"/>
          <a:srcRect/>
          <a:stretch>
            <a:fillRect/>
          </a:stretch>
        </p:blipFill>
        <p:spPr bwMode="auto">
          <a:xfrm>
            <a:off x="0" y="1552272"/>
            <a:ext cx="8534400" cy="465802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 Overview</a:t>
            </a:r>
            <a:endParaRPr lang="en-US" dirty="0"/>
          </a:p>
        </p:txBody>
      </p:sp>
      <p:sp>
        <p:nvSpPr>
          <p:cNvPr id="3" name="Content Placeholder 2"/>
          <p:cNvSpPr>
            <a:spLocks noGrp="1"/>
          </p:cNvSpPr>
          <p:nvPr>
            <p:ph sz="quarter" idx="1"/>
          </p:nvPr>
        </p:nvSpPr>
        <p:spPr/>
        <p:txBody>
          <a:bodyPr>
            <a:normAutofit fontScale="70000" lnSpcReduction="20000"/>
          </a:bodyPr>
          <a:lstStyle/>
          <a:p>
            <a:pPr lvl="1"/>
            <a:r>
              <a:rPr lang="en-US" dirty="0" smtClean="0"/>
              <a:t>Difference between physical server and Virtual server and </a:t>
            </a:r>
            <a:r>
              <a:rPr lang="en-US" dirty="0" err="1" smtClean="0"/>
              <a:t>Docker</a:t>
            </a:r>
            <a:r>
              <a:rPr lang="en-US" dirty="0" smtClean="0"/>
              <a:t> container.</a:t>
            </a:r>
          </a:p>
          <a:p>
            <a:pPr lvl="1"/>
            <a:r>
              <a:rPr lang="en-US" dirty="0" smtClean="0"/>
              <a:t>What is </a:t>
            </a:r>
            <a:r>
              <a:rPr lang="en-US" dirty="0" err="1" smtClean="0"/>
              <a:t>Docker</a:t>
            </a:r>
            <a:r>
              <a:rPr lang="en-US" dirty="0" smtClean="0"/>
              <a:t> ? </a:t>
            </a:r>
          </a:p>
          <a:p>
            <a:pPr lvl="2"/>
            <a:r>
              <a:rPr lang="en-US" sz="2100" dirty="0" smtClean="0"/>
              <a:t>Architecture – CPU/RAM/HD – LINUX OS – DOCKER – CONTAINER</a:t>
            </a:r>
          </a:p>
          <a:p>
            <a:pPr lvl="2"/>
            <a:r>
              <a:rPr lang="en-US" sz="2100" dirty="0" smtClean="0"/>
              <a:t>Physical machines – need to have the wiring to be given to work, VM – no wiring needed., </a:t>
            </a:r>
            <a:r>
              <a:rPr lang="en-US" sz="2100" dirty="0" err="1" smtClean="0"/>
              <a:t>Docker</a:t>
            </a:r>
            <a:r>
              <a:rPr lang="en-US" sz="2100" dirty="0" smtClean="0"/>
              <a:t> – light weight VM</a:t>
            </a:r>
          </a:p>
          <a:p>
            <a:pPr lvl="2"/>
            <a:r>
              <a:rPr lang="en-US" sz="2100" dirty="0" smtClean="0"/>
              <a:t>One VM – can have 10 containers</a:t>
            </a:r>
          </a:p>
          <a:p>
            <a:pPr lvl="1"/>
            <a:r>
              <a:rPr lang="en-US" dirty="0" err="1" smtClean="0"/>
              <a:t>Docker</a:t>
            </a:r>
            <a:r>
              <a:rPr lang="en-US" dirty="0" smtClean="0"/>
              <a:t> Importance:</a:t>
            </a:r>
          </a:p>
          <a:p>
            <a:pPr lvl="2"/>
            <a:r>
              <a:rPr lang="en-US" sz="2100" dirty="0" smtClean="0"/>
              <a:t>Containers are next level of Virtualization.</a:t>
            </a:r>
          </a:p>
          <a:p>
            <a:pPr lvl="2"/>
            <a:r>
              <a:rPr lang="en-US" sz="2100" dirty="0" smtClean="0"/>
              <a:t>Container does not need OS, Containers are lightweight.</a:t>
            </a:r>
          </a:p>
          <a:p>
            <a:pPr lvl="2"/>
            <a:r>
              <a:rPr lang="en-US" sz="2100" dirty="0" smtClean="0"/>
              <a:t>Containers has applications directly on the binaries and libraries and networking.</a:t>
            </a:r>
          </a:p>
          <a:p>
            <a:pPr lvl="2"/>
            <a:r>
              <a:rPr lang="en-US" sz="2100" dirty="0" err="1" smtClean="0"/>
              <a:t>Docker</a:t>
            </a:r>
            <a:r>
              <a:rPr lang="en-US" sz="2100" dirty="0" smtClean="0"/>
              <a:t> engine manages our containers.</a:t>
            </a:r>
          </a:p>
          <a:p>
            <a:pPr lvl="2"/>
            <a:r>
              <a:rPr lang="en-US" sz="2100" dirty="0" smtClean="0"/>
              <a:t>As containers are lightweight, we can easily ship them, by having all the prerequisite software's and installed in it, to the registry called as </a:t>
            </a:r>
            <a:r>
              <a:rPr lang="en-US" sz="2100" dirty="0" err="1" smtClean="0"/>
              <a:t>Docker</a:t>
            </a:r>
            <a:r>
              <a:rPr lang="en-US" sz="2100" dirty="0" smtClean="0"/>
              <a:t>-Hub/Nexus/</a:t>
            </a:r>
            <a:r>
              <a:rPr lang="en-US" sz="2100" dirty="0" err="1" smtClean="0"/>
              <a:t>Artifactory</a:t>
            </a:r>
            <a:r>
              <a:rPr lang="en-US" sz="2100" dirty="0" smtClean="0"/>
              <a:t>. Then we can pull that and can easily run it.</a:t>
            </a:r>
          </a:p>
          <a:p>
            <a:pPr lvl="1"/>
            <a:r>
              <a:rPr lang="en-US" dirty="0" smtClean="0"/>
              <a:t>Why </a:t>
            </a:r>
            <a:r>
              <a:rPr lang="en-US" dirty="0" err="1" smtClean="0"/>
              <a:t>Docker</a:t>
            </a:r>
            <a:r>
              <a:rPr lang="en-US" dirty="0" smtClean="0"/>
              <a:t> ?</a:t>
            </a:r>
          </a:p>
          <a:p>
            <a:pPr lvl="2"/>
            <a:r>
              <a:rPr lang="en-US" sz="2100" dirty="0" smtClean="0"/>
              <a:t>Large application -&gt; micro services(cart db, order db, product db, application db) – to have all these we need 5 VM – wastage of resources</a:t>
            </a:r>
          </a:p>
          <a:p>
            <a:pPr lvl="2"/>
            <a:r>
              <a:rPr lang="en-US" sz="2100" dirty="0" smtClean="0"/>
              <a:t>To reproduce the issue, we create a image and fix the issue.</a:t>
            </a:r>
          </a:p>
          <a:p>
            <a:pPr lvl="1"/>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Now, how to launch the containers in these networks…before that create the networks and then launch them</a:t>
            </a:r>
            <a:endParaRPr lang="en-US" dirty="0"/>
          </a:p>
        </p:txBody>
      </p:sp>
      <p:sp>
        <p:nvSpPr>
          <p:cNvPr id="3" name="Content Placeholder 2"/>
          <p:cNvSpPr>
            <a:spLocks noGrp="1"/>
          </p:cNvSpPr>
          <p:nvPr>
            <p:ph sz="quarter" idx="1"/>
          </p:nvPr>
        </p:nvSpPr>
        <p:spPr/>
        <p:txBody>
          <a:bodyPr>
            <a:normAutofit/>
          </a:bodyPr>
          <a:lstStyle/>
          <a:p>
            <a:r>
              <a:rPr lang="en-US" sz="1600" dirty="0" smtClean="0"/>
              <a:t>Normally, we would create a container using “</a:t>
            </a:r>
            <a:r>
              <a:rPr lang="en-US" sz="1600" dirty="0" err="1" smtClean="0"/>
              <a:t>docker</a:t>
            </a:r>
            <a:r>
              <a:rPr lang="en-US" sz="1600" dirty="0" smtClean="0"/>
              <a:t> run –it </a:t>
            </a:r>
            <a:r>
              <a:rPr lang="en-US" sz="1600" dirty="0" err="1" smtClean="0"/>
              <a:t>ubuntu</a:t>
            </a:r>
            <a:r>
              <a:rPr lang="en-US" sz="1600" dirty="0" smtClean="0"/>
              <a:t> /bin/bash” and would be relying on the container, But, when we go for clustering, we would rely on service. There would be </a:t>
            </a:r>
            <a:r>
              <a:rPr lang="en-US" sz="1600" dirty="0" err="1" smtClean="0"/>
              <a:t>url</a:t>
            </a:r>
            <a:r>
              <a:rPr lang="en-US" sz="1600" dirty="0" smtClean="0"/>
              <a:t> associated to the qt-svc and users would be using it. Because you never know where the container is.</a:t>
            </a:r>
            <a:endParaRPr lang="en-US" sz="1600" dirty="0"/>
          </a:p>
        </p:txBody>
      </p:sp>
      <p:pic>
        <p:nvPicPr>
          <p:cNvPr id="95233" name="Picture 1"/>
          <p:cNvPicPr>
            <a:picLocks noChangeAspect="1" noChangeArrowheads="1"/>
          </p:cNvPicPr>
          <p:nvPr/>
        </p:nvPicPr>
        <p:blipFill>
          <a:blip r:embed="rId2"/>
          <a:srcRect/>
          <a:stretch>
            <a:fillRect/>
          </a:stretch>
        </p:blipFill>
        <p:spPr bwMode="auto">
          <a:xfrm>
            <a:off x="304800" y="3743326"/>
            <a:ext cx="7315200" cy="3114674"/>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file to setup a </a:t>
            </a:r>
            <a:r>
              <a:rPr lang="en-US" dirty="0" err="1" smtClean="0"/>
              <a:t>mongodb</a:t>
            </a:r>
            <a:endParaRPr lang="en-US" dirty="0"/>
          </a:p>
        </p:txBody>
      </p:sp>
      <p:sp>
        <p:nvSpPr>
          <p:cNvPr id="3" name="Content Placeholder 2"/>
          <p:cNvSpPr>
            <a:spLocks noGrp="1"/>
          </p:cNvSpPr>
          <p:nvPr>
            <p:ph sz="quarter" idx="1"/>
          </p:nvPr>
        </p:nvSpPr>
        <p:spPr>
          <a:xfrm>
            <a:off x="457200" y="1600200"/>
            <a:ext cx="8458200" cy="5105400"/>
          </a:xfrm>
        </p:spPr>
        <p:txBody>
          <a:bodyPr>
            <a:normAutofit fontScale="62500" lnSpcReduction="20000"/>
          </a:bodyPr>
          <a:lstStyle/>
          <a:p>
            <a:pPr marL="0" indent="0">
              <a:buNone/>
            </a:pPr>
            <a:r>
              <a:rPr lang="en-US" dirty="0" smtClean="0"/>
              <a:t>FROM </a:t>
            </a:r>
            <a:r>
              <a:rPr lang="en-US" dirty="0" err="1" smtClean="0"/>
              <a:t>ubuntu</a:t>
            </a:r>
            <a:endParaRPr lang="en-US" dirty="0" smtClean="0"/>
          </a:p>
          <a:p>
            <a:pPr marL="0" indent="0">
              <a:buNone/>
            </a:pPr>
            <a:r>
              <a:rPr lang="en-US" dirty="0" smtClean="0"/>
              <a:t>MAINTAINER </a:t>
            </a:r>
            <a:r>
              <a:rPr lang="en-US" dirty="0" err="1" smtClean="0"/>
              <a:t>karthik</a:t>
            </a:r>
            <a:r>
              <a:rPr lang="en-US" dirty="0" smtClean="0"/>
              <a:t> “karthik@gamil.com”</a:t>
            </a:r>
          </a:p>
          <a:p>
            <a:pPr marL="0" indent="0">
              <a:buNone/>
            </a:pPr>
            <a:r>
              <a:rPr lang="en-US" dirty="0" smtClean="0"/>
              <a:t>RUN apt-get update</a:t>
            </a:r>
          </a:p>
          <a:p>
            <a:pPr marL="0" indent="0">
              <a:buNone/>
            </a:pPr>
            <a:r>
              <a:rPr lang="en-US" dirty="0" smtClean="0"/>
              <a:t>RUN apt-get </a:t>
            </a:r>
            <a:r>
              <a:rPr lang="en-US" dirty="0"/>
              <a:t>install –y </a:t>
            </a:r>
            <a:r>
              <a:rPr lang="en-US" dirty="0" smtClean="0"/>
              <a:t>gnupg2</a:t>
            </a:r>
          </a:p>
          <a:p>
            <a:pPr marL="0" indent="0">
              <a:buNone/>
            </a:pPr>
            <a:r>
              <a:rPr lang="en-US" dirty="0" smtClean="0"/>
              <a:t>#add the package key verification</a:t>
            </a:r>
          </a:p>
          <a:p>
            <a:pPr marL="0" indent="0">
              <a:buNone/>
            </a:pPr>
            <a:r>
              <a:rPr lang="en-US" dirty="0"/>
              <a:t>RUN </a:t>
            </a:r>
            <a:r>
              <a:rPr lang="en-US" dirty="0" smtClean="0"/>
              <a:t>apt-key </a:t>
            </a:r>
            <a:r>
              <a:rPr lang="en-US" dirty="0" err="1"/>
              <a:t>adv</a:t>
            </a:r>
            <a:r>
              <a:rPr lang="en-US" dirty="0"/>
              <a:t> --</a:t>
            </a:r>
            <a:r>
              <a:rPr lang="en-US" dirty="0" err="1"/>
              <a:t>keyserver</a:t>
            </a:r>
            <a:r>
              <a:rPr lang="en-US" dirty="0"/>
              <a:t> hkp://keyserver.ubuntu.com:80 --</a:t>
            </a:r>
            <a:r>
              <a:rPr lang="en-US" dirty="0" err="1"/>
              <a:t>recv</a:t>
            </a:r>
            <a:r>
              <a:rPr lang="en-US" dirty="0"/>
              <a:t> </a:t>
            </a:r>
            <a:r>
              <a:rPr lang="en-US" dirty="0" smtClean="0"/>
              <a:t>9DA31620334BD75D9DCB49F368818C72E52529D4</a:t>
            </a:r>
          </a:p>
          <a:p>
            <a:pPr marL="0" indent="0">
              <a:buNone/>
            </a:pPr>
            <a:r>
              <a:rPr lang="en-US" dirty="0" smtClean="0"/>
              <a:t>#add </a:t>
            </a:r>
            <a:r>
              <a:rPr lang="en-US" dirty="0" err="1" smtClean="0"/>
              <a:t>MongoDb</a:t>
            </a:r>
            <a:r>
              <a:rPr lang="en-US" dirty="0" smtClean="0"/>
              <a:t> to the repository source list</a:t>
            </a:r>
          </a:p>
          <a:p>
            <a:pPr marL="0" indent="0">
              <a:buNone/>
            </a:pPr>
            <a:r>
              <a:rPr lang="en-US" dirty="0" smtClean="0"/>
              <a:t>RUN echo </a:t>
            </a:r>
            <a:r>
              <a:rPr lang="en-US" dirty="0"/>
              <a:t>"deb [ arch=amd64 ] https://repo.mongodb.org/apt/ubuntu trusty/</a:t>
            </a:r>
            <a:r>
              <a:rPr lang="en-US" dirty="0" err="1"/>
              <a:t>mongodb</a:t>
            </a:r>
            <a:r>
              <a:rPr lang="en-US" dirty="0"/>
              <a:t>-org/4.0 multiverse" | </a:t>
            </a:r>
            <a:r>
              <a:rPr lang="en-US" dirty="0" err="1"/>
              <a:t>sudo</a:t>
            </a:r>
            <a:r>
              <a:rPr lang="en-US" dirty="0"/>
              <a:t> tee /</a:t>
            </a:r>
            <a:r>
              <a:rPr lang="en-US" dirty="0" err="1" smtClean="0"/>
              <a:t>etc</a:t>
            </a:r>
            <a:r>
              <a:rPr lang="en-US" dirty="0" smtClean="0"/>
              <a:t>/apt/</a:t>
            </a:r>
            <a:r>
              <a:rPr lang="en-US" dirty="0" err="1" smtClean="0"/>
              <a:t>sources.list.d</a:t>
            </a:r>
            <a:r>
              <a:rPr lang="en-US" dirty="0" smtClean="0"/>
              <a:t>/mongodb-org-4.0.list</a:t>
            </a:r>
          </a:p>
          <a:p>
            <a:pPr marL="0" indent="0">
              <a:buNone/>
            </a:pPr>
            <a:r>
              <a:rPr lang="en-US" dirty="0" smtClean="0"/>
              <a:t>#Update the source list</a:t>
            </a:r>
          </a:p>
          <a:p>
            <a:pPr marL="0" indent="0">
              <a:buNone/>
            </a:pPr>
            <a:r>
              <a:rPr lang="en-US" dirty="0" smtClean="0"/>
              <a:t>RUN apt-get update</a:t>
            </a:r>
          </a:p>
          <a:p>
            <a:pPr marL="0" indent="0">
              <a:buNone/>
            </a:pPr>
            <a:r>
              <a:rPr lang="en-US" dirty="0" smtClean="0"/>
              <a:t>#Install </a:t>
            </a:r>
            <a:r>
              <a:rPr lang="en-US" dirty="0" err="1" smtClean="0"/>
              <a:t>MongoDb</a:t>
            </a:r>
            <a:r>
              <a:rPr lang="en-US" dirty="0" smtClean="0"/>
              <a:t> package</a:t>
            </a:r>
          </a:p>
          <a:p>
            <a:pPr marL="0" indent="0">
              <a:buNone/>
            </a:pPr>
            <a:r>
              <a:rPr lang="en-US" dirty="0" smtClean="0"/>
              <a:t>RUN apt-get install –y </a:t>
            </a:r>
            <a:r>
              <a:rPr lang="en-US" dirty="0" err="1" smtClean="0"/>
              <a:t>mongodb</a:t>
            </a:r>
            <a:r>
              <a:rPr lang="en-US" dirty="0" smtClean="0"/>
              <a:t>-org</a:t>
            </a:r>
          </a:p>
          <a:p>
            <a:pPr marL="0" indent="0">
              <a:buNone/>
            </a:pPr>
            <a:r>
              <a:rPr lang="en-US" dirty="0" smtClean="0"/>
              <a:t>#create default data directory</a:t>
            </a:r>
          </a:p>
          <a:p>
            <a:pPr marL="0" indent="0">
              <a:buNone/>
            </a:pPr>
            <a:r>
              <a:rPr lang="en-US" dirty="0" smtClean="0"/>
              <a:t>RUN </a:t>
            </a:r>
            <a:r>
              <a:rPr lang="en-US" dirty="0" err="1" smtClean="0"/>
              <a:t>mkdir</a:t>
            </a:r>
            <a:r>
              <a:rPr lang="en-US" dirty="0" smtClean="0"/>
              <a:t> –p /data/</a:t>
            </a:r>
            <a:r>
              <a:rPr lang="en-US" dirty="0" err="1" smtClean="0"/>
              <a:t>db</a:t>
            </a:r>
            <a:endParaRPr lang="en-US" dirty="0" smtClean="0"/>
          </a:p>
          <a:p>
            <a:pPr marL="0" indent="0">
              <a:buNone/>
            </a:pPr>
            <a:r>
              <a:rPr lang="en-US" dirty="0" smtClean="0"/>
              <a:t>##################Installation End##############</a:t>
            </a:r>
          </a:p>
          <a:p>
            <a:pPr marL="0" indent="0">
              <a:buNone/>
            </a:pPr>
            <a:r>
              <a:rPr lang="en-US" dirty="0" smtClean="0"/>
              <a:t>EXPOSE 27017</a:t>
            </a:r>
          </a:p>
          <a:p>
            <a:pPr marL="0" indent="0">
              <a:buNone/>
            </a:pPr>
            <a:r>
              <a:rPr lang="en-US" dirty="0" smtClean="0"/>
              <a:t>#commands to get executed at the entry point</a:t>
            </a:r>
          </a:p>
          <a:p>
            <a:pPr marL="0" indent="0">
              <a:buNone/>
            </a:pPr>
            <a:r>
              <a:rPr lang="en-US" dirty="0" smtClean="0"/>
              <a:t>CMD [“/</a:t>
            </a:r>
            <a:r>
              <a:rPr lang="en-US" dirty="0" err="1" smtClean="0"/>
              <a:t>usr</a:t>
            </a:r>
            <a:r>
              <a:rPr lang="en-US" dirty="0" smtClean="0"/>
              <a:t>/bin/</a:t>
            </a:r>
            <a:r>
              <a:rPr lang="en-US" dirty="0" err="1" smtClean="0"/>
              <a:t>mongodb</a:t>
            </a:r>
            <a:r>
              <a:rPr lang="en-US" dirty="0" smtClean="0"/>
              <a:t>”, “—</a:t>
            </a:r>
            <a:r>
              <a:rPr lang="en-US" dirty="0" err="1" smtClean="0"/>
              <a:t>config</a:t>
            </a:r>
            <a:r>
              <a:rPr lang="en-US" dirty="0" smtClean="0"/>
              <a:t>” , “/</a:t>
            </a:r>
            <a:r>
              <a:rPr lang="en-US" dirty="0" err="1" smtClean="0"/>
              <a:t>etc</a:t>
            </a:r>
            <a:r>
              <a:rPr lang="en-US" dirty="0" smtClean="0"/>
              <a:t>/</a:t>
            </a:r>
            <a:r>
              <a:rPr lang="en-US" dirty="0" err="1" smtClean="0"/>
              <a:t>mongodb.conf</a:t>
            </a:r>
            <a:r>
              <a:rPr lang="en-US" dirty="0" smtClean="0"/>
              <a:t>”]</a:t>
            </a:r>
          </a:p>
          <a:p>
            <a:pPr marL="0" indent="0">
              <a:buNone/>
            </a:pPr>
            <a:endParaRPr lang="en-US" dirty="0" smtClean="0"/>
          </a:p>
          <a:p>
            <a:pPr marL="0" indent="0">
              <a:buNone/>
            </a:pPr>
            <a:endParaRPr lang="en-US" dirty="0"/>
          </a:p>
        </p:txBody>
      </p:sp>
    </p:spTree>
    <p:extLst>
      <p:ext uri="{BB962C8B-B14F-4D97-AF65-F5344CB8AC3E}">
        <p14:creationId xmlns="" xmlns:p14="http://schemas.microsoft.com/office/powerpoint/2010/main" val="81597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compose</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Run all the three containers in a single </a:t>
            </a:r>
            <a:r>
              <a:rPr lang="en-US" dirty="0" err="1" smtClean="0"/>
              <a:t>docker</a:t>
            </a:r>
            <a:r>
              <a:rPr lang="en-US" dirty="0" smtClean="0"/>
              <a:t> command – is called </a:t>
            </a:r>
            <a:r>
              <a:rPr lang="en-US" dirty="0" err="1" smtClean="0"/>
              <a:t>docker</a:t>
            </a:r>
            <a:r>
              <a:rPr lang="en-US" dirty="0" smtClean="0"/>
              <a:t> compose. Using YAML(</a:t>
            </a:r>
            <a:r>
              <a:rPr lang="en-US" dirty="0" err="1" smtClean="0"/>
              <a:t>docker-compose.yml</a:t>
            </a:r>
            <a:r>
              <a:rPr lang="en-US" dirty="0" smtClean="0"/>
              <a:t>) file.</a:t>
            </a:r>
          </a:p>
          <a:p>
            <a:pPr marL="0" indent="0">
              <a:buNone/>
            </a:pPr>
            <a:r>
              <a:rPr lang="en-US" dirty="0" err="1" smtClean="0"/>
              <a:t>Docker-compose.yml</a:t>
            </a:r>
            <a:endParaRPr lang="en-US" dirty="0" smtClean="0"/>
          </a:p>
          <a:p>
            <a:pPr marL="0" indent="0">
              <a:buNone/>
            </a:pPr>
            <a:r>
              <a:rPr lang="en-US" dirty="0"/>
              <a:t> </a:t>
            </a:r>
            <a:r>
              <a:rPr lang="en-US" dirty="0" err="1" smtClean="0"/>
              <a:t>wordpress</a:t>
            </a:r>
            <a:r>
              <a:rPr lang="en-US" dirty="0" smtClean="0"/>
              <a:t>:				-&gt;container</a:t>
            </a:r>
          </a:p>
          <a:p>
            <a:pPr marL="0" indent="0">
              <a:buNone/>
            </a:pPr>
            <a:r>
              <a:rPr lang="en-US" dirty="0"/>
              <a:t>	</a:t>
            </a:r>
            <a:r>
              <a:rPr lang="en-US" dirty="0" err="1" smtClean="0"/>
              <a:t>image:wordpress</a:t>
            </a:r>
            <a:r>
              <a:rPr lang="en-US" dirty="0" smtClean="0"/>
              <a:t>		-&gt;image</a:t>
            </a:r>
          </a:p>
          <a:p>
            <a:pPr marL="0" indent="0">
              <a:buNone/>
            </a:pPr>
            <a:r>
              <a:rPr lang="en-US" dirty="0"/>
              <a:t>	</a:t>
            </a:r>
            <a:r>
              <a:rPr lang="en-US" dirty="0" smtClean="0"/>
              <a:t>links:				-&gt; linked to </a:t>
            </a:r>
            <a:r>
              <a:rPr lang="en-US" dirty="0" err="1" smtClean="0"/>
              <a:t>db</a:t>
            </a:r>
            <a:endParaRPr lang="en-US" dirty="0" smtClean="0"/>
          </a:p>
          <a:p>
            <a:pPr marL="0" indent="0">
              <a:buNone/>
            </a:pPr>
            <a:r>
              <a:rPr lang="en-US" dirty="0"/>
              <a:t>	</a:t>
            </a:r>
            <a:r>
              <a:rPr lang="en-US" dirty="0" smtClean="0"/>
              <a:t>-</a:t>
            </a:r>
            <a:r>
              <a:rPr lang="en-US" dirty="0" err="1" smtClean="0"/>
              <a:t>wordpress_db:mysql</a:t>
            </a:r>
            <a:endParaRPr lang="en-US" dirty="0" smtClean="0"/>
          </a:p>
          <a:p>
            <a:pPr marL="0" indent="0">
              <a:buNone/>
            </a:pPr>
            <a:r>
              <a:rPr lang="en-US" dirty="0"/>
              <a:t>	</a:t>
            </a:r>
            <a:r>
              <a:rPr lang="en-US" dirty="0" smtClean="0"/>
              <a:t>ports:	      </a:t>
            </a:r>
            <a:r>
              <a:rPr lang="en-US" sz="1800" dirty="0" smtClean="0"/>
              <a:t>-&gt;exposed host port 8080 for container port 80</a:t>
            </a:r>
          </a:p>
          <a:p>
            <a:pPr marL="0" indent="0">
              <a:buNone/>
            </a:pPr>
            <a:r>
              <a:rPr lang="en-US" dirty="0"/>
              <a:t>	</a:t>
            </a:r>
            <a:r>
              <a:rPr lang="en-US" dirty="0" smtClean="0"/>
              <a:t>8080:80</a:t>
            </a:r>
          </a:p>
          <a:p>
            <a:pPr marL="0" indent="0">
              <a:buNone/>
            </a:pPr>
            <a:r>
              <a:rPr lang="en-US" dirty="0" err="1" smtClean="0"/>
              <a:t>Wordpress_db</a:t>
            </a:r>
            <a:r>
              <a:rPr lang="en-US" dirty="0" smtClean="0"/>
              <a:t>:</a:t>
            </a:r>
          </a:p>
          <a:p>
            <a:pPr marL="0" indent="0">
              <a:buNone/>
            </a:pPr>
            <a:r>
              <a:rPr lang="en-US" dirty="0"/>
              <a:t>	</a:t>
            </a:r>
            <a:r>
              <a:rPr lang="en-US" dirty="0" err="1" smtClean="0"/>
              <a:t>image:mariadb</a:t>
            </a:r>
            <a:endParaRPr lang="en-US" dirty="0" smtClean="0"/>
          </a:p>
          <a:p>
            <a:pPr marL="0" indent="0">
              <a:buNone/>
            </a:pPr>
            <a:r>
              <a:rPr lang="en-US" dirty="0"/>
              <a:t>	</a:t>
            </a:r>
            <a:r>
              <a:rPr lang="en-US" dirty="0" smtClean="0"/>
              <a:t>environment:</a:t>
            </a:r>
          </a:p>
          <a:p>
            <a:pPr marL="0" indent="0">
              <a:buNone/>
            </a:pPr>
            <a:r>
              <a:rPr lang="en-US" dirty="0"/>
              <a:t>	</a:t>
            </a:r>
            <a:r>
              <a:rPr lang="en-US" dirty="0" err="1" smtClean="0"/>
              <a:t>MYSQL_ROOT_PASSWORD:test</a:t>
            </a:r>
            <a:endParaRPr lang="en-US" dirty="0"/>
          </a:p>
        </p:txBody>
      </p:sp>
    </p:spTree>
    <p:extLst>
      <p:ext uri="{BB962C8B-B14F-4D97-AF65-F5344CB8AC3E}">
        <p14:creationId xmlns="" xmlns:p14="http://schemas.microsoft.com/office/powerpoint/2010/main" val="449108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swarm</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 xmlns:p14="http://schemas.microsoft.com/office/powerpoint/2010/main" val="402538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sp>
        <p:nvSpPr>
          <p:cNvPr id="3" name="Content Placeholder 2"/>
          <p:cNvSpPr>
            <a:spLocks noGrp="1"/>
          </p:cNvSpPr>
          <p:nvPr>
            <p:ph sz="quarter" idx="1"/>
          </p:nvPr>
        </p:nvSpPr>
        <p:spPr/>
        <p:txBody>
          <a:bodyPr>
            <a:normAutofit/>
          </a:bodyPr>
          <a:lstStyle/>
          <a:p>
            <a:pPr lvl="1"/>
            <a:r>
              <a:rPr lang="en-US" sz="1500" dirty="0" err="1" smtClean="0"/>
              <a:t>Flavours</a:t>
            </a:r>
            <a:r>
              <a:rPr lang="en-US" sz="1500" dirty="0" smtClean="0"/>
              <a:t> of </a:t>
            </a:r>
            <a:r>
              <a:rPr lang="en-US" sz="1500" dirty="0" err="1" smtClean="0"/>
              <a:t>linux</a:t>
            </a:r>
            <a:endParaRPr lang="en-US" sz="1500" dirty="0" smtClean="0"/>
          </a:p>
          <a:p>
            <a:pPr lvl="2"/>
            <a:r>
              <a:rPr lang="en-US" sz="1500" dirty="0" smtClean="0"/>
              <a:t>Kernel is same – Linux systems –Centos, </a:t>
            </a:r>
            <a:r>
              <a:rPr lang="en-US" sz="1500" dirty="0" err="1" smtClean="0"/>
              <a:t>Ubuntu</a:t>
            </a:r>
            <a:r>
              <a:rPr lang="en-US" sz="1500" dirty="0" smtClean="0"/>
              <a:t>, RHEL, Solaris, Fedora – flavors of Linux- programs, utilities and GUI gets changed.</a:t>
            </a:r>
          </a:p>
          <a:p>
            <a:pPr lvl="1"/>
            <a:endParaRPr lang="en-US" sz="1500" dirty="0" smtClean="0"/>
          </a:p>
          <a:p>
            <a:pPr lvl="1"/>
            <a:r>
              <a:rPr lang="en-US" sz="1500" dirty="0" err="1" smtClean="0"/>
              <a:t>Docker</a:t>
            </a:r>
            <a:r>
              <a:rPr lang="en-US" sz="1500" dirty="0" smtClean="0"/>
              <a:t> Supported Platforms-</a:t>
            </a:r>
            <a:br>
              <a:rPr lang="en-US" sz="1500" dirty="0" smtClean="0"/>
            </a:br>
            <a:r>
              <a:rPr lang="en-US" sz="1500" dirty="0" smtClean="0"/>
              <a:t>	- </a:t>
            </a:r>
            <a:r>
              <a:rPr lang="en-US" sz="1500" dirty="0" err="1" smtClean="0"/>
              <a:t>Docker</a:t>
            </a:r>
            <a:r>
              <a:rPr lang="en-US" sz="1500" dirty="0" smtClean="0"/>
              <a:t> is supported on</a:t>
            </a:r>
            <a:br>
              <a:rPr lang="en-US" sz="1500" dirty="0" smtClean="0"/>
            </a:br>
            <a:r>
              <a:rPr lang="en-US" sz="1500" dirty="0" smtClean="0"/>
              <a:t>		- Linux platforms</a:t>
            </a:r>
            <a:br>
              <a:rPr lang="en-US" sz="1500" dirty="0" smtClean="0"/>
            </a:br>
            <a:r>
              <a:rPr lang="en-US" sz="1500" dirty="0" smtClean="0"/>
              <a:t>			</a:t>
            </a:r>
            <a:r>
              <a:rPr lang="en-US" sz="1500" dirty="0" err="1" smtClean="0"/>
              <a:t>Ubuntu</a:t>
            </a:r>
            <a:r>
              <a:rPr lang="en-US" sz="1500" dirty="0" smtClean="0"/>
              <a:t>, RHEL, </a:t>
            </a:r>
            <a:r>
              <a:rPr lang="en-US" sz="1500" dirty="0" err="1" smtClean="0"/>
              <a:t>CentOs</a:t>
            </a:r>
            <a:r>
              <a:rPr lang="en-US" sz="1500" dirty="0" smtClean="0"/>
              <a:t>..etc.</a:t>
            </a:r>
            <a:br>
              <a:rPr lang="en-US" sz="1500" dirty="0" smtClean="0"/>
            </a:br>
            <a:r>
              <a:rPr lang="en-US" sz="1500" dirty="0" smtClean="0"/>
              <a:t>		- Windows  pro /</a:t>
            </a:r>
            <a:r>
              <a:rPr lang="en-US" sz="1500" dirty="0" err="1" smtClean="0"/>
              <a:t>edu</a:t>
            </a:r>
            <a:r>
              <a:rPr lang="en-US" sz="1500" dirty="0" smtClean="0"/>
              <a:t/>
            </a:r>
            <a:br>
              <a:rPr lang="en-US" sz="1500" dirty="0" smtClean="0"/>
            </a:br>
            <a:r>
              <a:rPr lang="en-US" sz="1500" dirty="0" smtClean="0"/>
              <a:t>		- OS X 	</a:t>
            </a:r>
            <a:br>
              <a:rPr lang="en-US" sz="1500" dirty="0" smtClean="0"/>
            </a:br>
            <a:r>
              <a:rPr lang="en-US" sz="1500" dirty="0" smtClean="0"/>
              <a:t>	- Windows and OS X:</a:t>
            </a:r>
            <a:br>
              <a:rPr lang="en-US" sz="1500" dirty="0" smtClean="0"/>
            </a:br>
            <a:r>
              <a:rPr lang="en-US" sz="1500" dirty="0" smtClean="0"/>
              <a:t>		- Windows </a:t>
            </a:r>
            <a:r>
              <a:rPr lang="en-US" sz="1500" dirty="0" err="1" smtClean="0"/>
              <a:t>Docker</a:t>
            </a:r>
            <a:r>
              <a:rPr lang="en-US" sz="1500" dirty="0" smtClean="0"/>
              <a:t> installer contains a tiny Linux  virtual machine. </a:t>
            </a:r>
            <a:r>
              <a:rPr lang="en-US" sz="1500" dirty="0" err="1" smtClean="0"/>
              <a:t>Docker</a:t>
            </a:r>
            <a:r>
              <a:rPr lang="en-US" sz="1500" dirty="0" smtClean="0"/>
              <a:t> creates container on top of this tiny Linux VM.</a:t>
            </a:r>
          </a:p>
          <a:p>
            <a:pPr lvl="3">
              <a:buNone/>
            </a:pPr>
            <a:r>
              <a:rPr lang="en-US" sz="1500" dirty="0" smtClean="0"/>
              <a:t>- Cloud Platforms</a:t>
            </a:r>
            <a:br>
              <a:rPr lang="en-US" sz="1500" dirty="0" smtClean="0"/>
            </a:br>
            <a:r>
              <a:rPr lang="en-US" sz="1500" dirty="0" smtClean="0"/>
              <a:t>	Amazon EC2</a:t>
            </a:r>
            <a:br>
              <a:rPr lang="en-US" sz="1500" dirty="0" smtClean="0"/>
            </a:br>
            <a:r>
              <a:rPr lang="en-US" sz="1500" dirty="0" smtClean="0"/>
              <a:t>	Google compute Engine..etc.</a:t>
            </a:r>
            <a:r>
              <a:rPr lang="en-US" sz="2200" dirty="0" smtClean="0"/>
              <a:t/>
            </a:r>
            <a:br>
              <a:rPr lang="en-US" sz="2200" dirty="0" smtClean="0"/>
            </a:br>
            <a:endParaRPr lang="en-US" sz="2200" dirty="0" smtClean="0"/>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34424</TotalTime>
  <Words>5878</Words>
  <Application>Microsoft Office PowerPoint</Application>
  <PresentationFormat>On-screen Show (4:3)</PresentationFormat>
  <Paragraphs>874</Paragraphs>
  <Slides>86</Slides>
  <Notes>16</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Oriel</vt:lpstr>
      <vt:lpstr>DEVOPS</vt:lpstr>
      <vt:lpstr>Slide 2</vt:lpstr>
      <vt:lpstr>Agenda</vt:lpstr>
      <vt:lpstr>Continued..</vt:lpstr>
      <vt:lpstr>Continued..</vt:lpstr>
      <vt:lpstr>Slide 6</vt:lpstr>
      <vt:lpstr>Docker - Introduction</vt:lpstr>
      <vt:lpstr>Docker - Overview</vt:lpstr>
      <vt:lpstr>Continued..</vt:lpstr>
      <vt:lpstr>Container Architecture</vt:lpstr>
      <vt:lpstr>Requirements and Installations </vt:lpstr>
      <vt:lpstr>Slide 12</vt:lpstr>
      <vt:lpstr>Day 2 - Agenda</vt:lpstr>
      <vt:lpstr>Managing Docker containers</vt:lpstr>
      <vt:lpstr>Inspect the new container</vt:lpstr>
      <vt:lpstr>Continue</vt:lpstr>
      <vt:lpstr>Continue</vt:lpstr>
      <vt:lpstr>Continue</vt:lpstr>
      <vt:lpstr>Slide 19</vt:lpstr>
      <vt:lpstr>Day 3 - Agenda</vt:lpstr>
      <vt:lpstr>Docker Images</vt:lpstr>
      <vt:lpstr>SETTING-UP NGINX SERVER ON UBUNTU MANUALLY – In container : Project</vt:lpstr>
      <vt:lpstr>Images types</vt:lpstr>
      <vt:lpstr>Continue</vt:lpstr>
      <vt:lpstr>Docker file - Commands</vt:lpstr>
      <vt:lpstr>Docker file - Commands</vt:lpstr>
      <vt:lpstr>Tar – To zip and unzip/extract files/directories into single big file</vt:lpstr>
      <vt:lpstr>Continue</vt:lpstr>
      <vt:lpstr>Data Volumes</vt:lpstr>
      <vt:lpstr>Slide 30</vt:lpstr>
      <vt:lpstr>Day 4 - Agenda</vt:lpstr>
      <vt:lpstr>Exec - command</vt:lpstr>
      <vt:lpstr>Docker useful commands</vt:lpstr>
      <vt:lpstr>Docker Hub</vt:lpstr>
      <vt:lpstr>Working with docker-hub  images</vt:lpstr>
      <vt:lpstr>Docker Benifits</vt:lpstr>
      <vt:lpstr>Real time project</vt:lpstr>
      <vt:lpstr>Slide 38</vt:lpstr>
      <vt:lpstr>Dangling image- Kernel version changes - </vt:lpstr>
      <vt:lpstr>Docker - Network</vt:lpstr>
      <vt:lpstr>IP - </vt:lpstr>
      <vt:lpstr>Continued..</vt:lpstr>
      <vt:lpstr>Slide 43</vt:lpstr>
      <vt:lpstr>Slide 44</vt:lpstr>
      <vt:lpstr>Example – head quarters and military camps</vt:lpstr>
      <vt:lpstr>Https – Security - cabling</vt:lpstr>
      <vt:lpstr>Slide 47</vt:lpstr>
      <vt:lpstr>Continued.. This is subnetting, Network engineer team does this</vt:lpstr>
      <vt:lpstr>How will we get the IP address to VM/docker</vt:lpstr>
      <vt:lpstr>Slide 50</vt:lpstr>
      <vt:lpstr>Docker Networking</vt:lpstr>
      <vt:lpstr>Let us try to understand each one of them</vt:lpstr>
      <vt:lpstr>CNM VS CNI</vt:lpstr>
      <vt:lpstr>Slide 54</vt:lpstr>
      <vt:lpstr>Slide 55</vt:lpstr>
      <vt:lpstr>Continued..</vt:lpstr>
      <vt:lpstr>Network is what we need to create</vt:lpstr>
      <vt:lpstr>When we combine everything the architecture looks like this</vt:lpstr>
      <vt:lpstr>Slide 59</vt:lpstr>
      <vt:lpstr>Network in Docker – Invoke using command </vt:lpstr>
      <vt:lpstr>To get the list of networks in docker</vt:lpstr>
      <vt:lpstr>Let us inspect the bridge driver</vt:lpstr>
      <vt:lpstr>Agenda - </vt:lpstr>
      <vt:lpstr>Slide 64</vt:lpstr>
      <vt:lpstr>Slide 65</vt:lpstr>
      <vt:lpstr>Single-Host</vt:lpstr>
      <vt:lpstr>To know the list of network drivers available in the machine</vt:lpstr>
      <vt:lpstr>Create Network</vt:lpstr>
      <vt:lpstr>How to create a container in a specified network.</vt:lpstr>
      <vt:lpstr>Now, lets inspect the network</vt:lpstr>
      <vt:lpstr>Continued..</vt:lpstr>
      <vt:lpstr>Slide 72</vt:lpstr>
      <vt:lpstr>Slide 73</vt:lpstr>
      <vt:lpstr>Slide 74</vt:lpstr>
      <vt:lpstr>Slide 75</vt:lpstr>
      <vt:lpstr>Slide 76</vt:lpstr>
      <vt:lpstr>Once the underlay network is established, It created overlay network which looks as if they are connected.</vt:lpstr>
      <vt:lpstr>Lab – Launch two AWS Ubuntu instances</vt:lpstr>
      <vt:lpstr>Slide 79</vt:lpstr>
      <vt:lpstr>Now, how to launch the containers in these networks…before that create the networks and then launch them</vt:lpstr>
      <vt:lpstr>Slide 81</vt:lpstr>
      <vt:lpstr>Slide 82</vt:lpstr>
      <vt:lpstr>Slide 83</vt:lpstr>
      <vt:lpstr>Docker file to setup a mongodb</vt:lpstr>
      <vt:lpstr>Docker compose</vt:lpstr>
      <vt:lpstr>Docker swarm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kaarthisha</dc:creator>
  <cp:lastModifiedBy>kaarthisha</cp:lastModifiedBy>
  <cp:revision>2449</cp:revision>
  <dcterms:created xsi:type="dcterms:W3CDTF">2018-09-07T09:39:05Z</dcterms:created>
  <dcterms:modified xsi:type="dcterms:W3CDTF">2018-12-24T03:01:03Z</dcterms:modified>
</cp:coreProperties>
</file>